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12" r:id="rId5"/>
    <p:sldId id="257" r:id="rId6"/>
    <p:sldId id="267" r:id="rId7"/>
    <p:sldId id="256" r:id="rId8"/>
    <p:sldId id="265" r:id="rId9"/>
    <p:sldId id="260" r:id="rId10"/>
    <p:sldId id="268" r:id="rId11"/>
    <p:sldId id="269" r:id="rId12"/>
    <p:sldId id="271" r:id="rId13"/>
    <p:sldId id="274" r:id="rId14"/>
    <p:sldId id="338" r:id="rId15"/>
    <p:sldId id="339" r:id="rId16"/>
    <p:sldId id="284" r:id="rId17"/>
    <p:sldId id="282" r:id="rId18"/>
    <p:sldId id="275" r:id="rId19"/>
    <p:sldId id="340" r:id="rId20"/>
    <p:sldId id="341" r:id="rId21"/>
    <p:sldId id="270" r:id="rId22"/>
    <p:sldId id="285" r:id="rId23"/>
    <p:sldId id="290" r:id="rId24"/>
    <p:sldId id="292" r:id="rId25"/>
    <p:sldId id="342" r:id="rId26"/>
    <p:sldId id="293" r:id="rId27"/>
    <p:sldId id="295" r:id="rId28"/>
    <p:sldId id="297" r:id="rId29"/>
    <p:sldId id="298" r:id="rId30"/>
    <p:sldId id="291" r:id="rId31"/>
    <p:sldId id="299" r:id="rId32"/>
    <p:sldId id="300" r:id="rId33"/>
    <p:sldId id="301" r:id="rId34"/>
    <p:sldId id="302" r:id="rId35"/>
    <p:sldId id="303" r:id="rId36"/>
    <p:sldId id="279" r:id="rId37"/>
    <p:sldId id="343" r:id="rId38"/>
    <p:sldId id="280" r:id="rId39"/>
    <p:sldId id="345" r:id="rId40"/>
    <p:sldId id="344" r:id="rId41"/>
    <p:sldId id="346" r:id="rId42"/>
    <p:sldId id="307" r:id="rId43"/>
    <p:sldId id="327" r:id="rId44"/>
    <p:sldId id="328" r:id="rId45"/>
    <p:sldId id="330" r:id="rId46"/>
    <p:sldId id="331" r:id="rId47"/>
    <p:sldId id="329" r:id="rId48"/>
    <p:sldId id="333" r:id="rId49"/>
    <p:sldId id="332" r:id="rId50"/>
    <p:sldId id="335" r:id="rId51"/>
    <p:sldId id="334" r:id="rId52"/>
    <p:sldId id="336" r:id="rId53"/>
    <p:sldId id="337" r:id="rId54"/>
    <p:sldId id="289" r:id="rId55"/>
    <p:sldId id="304" r:id="rId56"/>
    <p:sldId id="313" r:id="rId57"/>
    <p:sldId id="311" r:id="rId58"/>
    <p:sldId id="324" r:id="rId59"/>
    <p:sldId id="325" r:id="rId60"/>
    <p:sldId id="347" r:id="rId61"/>
    <p:sldId id="348" r:id="rId62"/>
    <p:sldId id="349" r:id="rId63"/>
    <p:sldId id="350" r:id="rId64"/>
    <p:sldId id="351" r:id="rId65"/>
    <p:sldId id="352" r:id="rId66"/>
    <p:sldId id="362" r:id="rId67"/>
    <p:sldId id="355" r:id="rId68"/>
    <p:sldId id="353" r:id="rId69"/>
    <p:sldId id="354" r:id="rId70"/>
    <p:sldId id="356" r:id="rId71"/>
    <p:sldId id="357" r:id="rId72"/>
    <p:sldId id="358" r:id="rId73"/>
    <p:sldId id="359" r:id="rId74"/>
    <p:sldId id="360" r:id="rId75"/>
    <p:sldId id="361" r:id="rId76"/>
    <p:sldId id="2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2" autoAdjust="0"/>
  </p:normalViewPr>
  <p:slideViewPr>
    <p:cSldViewPr snapToGrid="0">
      <p:cViewPr>
        <p:scale>
          <a:sx n="96" d="100"/>
          <a:sy n="96" d="100"/>
        </p:scale>
        <p:origin x="-5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801E1B-1D6C-4FA4-82F3-80C9B62A8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C1D76C1-6004-46C2-9565-367F466F3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4B2CA4-54BE-4FC0-8307-5103926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1F616C-524E-4522-BFA9-EA256065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992BB2-8F99-4A57-B2DF-D2D968D4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75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3BB9E-4D24-4349-B6D7-C333CE06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6493E52-D647-4901-BD92-B1AA3996C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5B172C-9048-47AB-BB90-36E11B94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0A5DEB3-A867-499B-B70C-FB73C87D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E4D894-45D2-4629-9588-B75A2764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9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FB75320-E4B2-4D17-96BF-4CA01EA20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3FE0A89-7E4E-4F6A-A310-C71CE4CD6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68B466-C737-4295-BE7E-F5C58F56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F794EA-A73F-48FD-B078-8A0C02FA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1FC8B5-E44B-40C3-A814-B421FD11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38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DF0AD2-2AC0-4B7B-927A-23820F66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6F4C7A-DB2F-495B-994F-7588FB77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F9D3F6-EA30-485F-BB27-41AEF911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70484-7A69-4085-914C-AFB4EAB9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C4923F-7165-4C1D-8F18-11D54C61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0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A8C204-81A4-49F2-958B-EA5D32B2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DA95700-DCBD-44C9-B734-CCED85229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AF9846-78DF-4F18-B425-A29A427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22B68B-16B6-4FE7-8549-FBD3871E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A01BFE-1FBF-419D-B698-FFB6BFE9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8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96839-D2FF-4E1B-B3FC-CE808D56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D75225-E7F5-4FFA-8F9E-639D3012A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26678D4-8414-45A3-9044-B3F80D08E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065B283-2DA7-4A7F-9C3D-E8A7EEF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A3B1686-3ED1-4168-8733-07E68F59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1231C7-EB4B-4FBD-A428-788F8913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85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CF930B-ACFD-4137-A81E-56497F0A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958DFC-7089-4794-B150-C2688C8F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6D3210F-CAF4-4D12-98DB-B368A478C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1BDB75-9194-4EFB-B921-17DBDDAF4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B3929BC-024F-412E-8696-3D46D440E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3CF1026-4F52-4483-8B5B-68BECA04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710B652-9ADD-41B0-B799-2C59F6E5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FED85-78C2-4C00-915A-2A115A7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377166-8901-4511-8800-957491F0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8D78549-1EB1-4FD3-A1BA-9FD247CA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3053BE4-6193-4A1E-A64E-1FF58984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DF73B07-BF0D-4AC5-8C0C-203BBADC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670CCA0-B232-435D-BB14-97C8FF75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CA8435E-C80E-4A79-8CB5-DF8C78C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920A001-C226-4F2A-BB0A-7E5F741B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60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BC2B3D-88E1-4B77-90AD-8810412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9101B-53B0-43C9-AC8D-D536B503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D9C59AE-506F-40E8-974F-70EE70B19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1AB1AE6-DDFC-44C4-ABB4-D4A0FE69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9245A3-E99D-4069-B37F-AB425D01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530B04-3102-4933-A1AA-D1421599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6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ADB05C-7C53-45F0-8234-E6578172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6A68B2-CAA3-4477-88E6-B040977B6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6FF5EFB-4229-4F5B-82F1-7B45CA88F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293A6BF-61D3-4D7E-AA0D-9FB097F7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B743311-C49A-4C22-8F2E-38044360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6E7FF0E-E102-48FC-8EA7-816F8E70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4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926F227-2641-437D-A747-D75E9B1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DF3FFA1-6CDD-4C77-ACC0-252193E4D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912F51-814C-40F3-9059-4710204CA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8645D-2509-498A-9EC8-E99C06ABDD1C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5B932D-632B-4388-8249-5B4944834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605979-0626-4E0E-8E2D-A3D15B9C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93CF-7E0F-4A32-9F47-A76F026FC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6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cs231n.github.io/linear-classify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linear-classify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tzenworld.co.uk/2019/06/30/mews-funny-cat-picture-collec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48.png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o.pinterest.com/pin/192669690286459858/?nic_v2=1a57hjLPe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4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5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6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7.docx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8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stochastic-gradient-descent-1ab661fabf89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classification/true-false-positive-negativ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www.nature.com/articles/nmeth.3945" TargetMode="External"/><Relationship Id="rId7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crash-course/classification/precision-and-recall" TargetMode="Externa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hyperlink" Target="https://towardsdatascience.com/roc-curve-and-auc-from-scratch-in-numpy-visualized-2612bb9459ab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oc-curve-and-auc-from-scratch-in-numpy-visualized-2612bb9459ab" TargetMode="External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towardsdatascience.com/roc-curve-and-auc-from-scratch-in-numpy-visualized-2612bb9459ab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linear-classify/#intro" TargetMode="External"/><Relationship Id="rId2" Type="http://schemas.openxmlformats.org/officeDocument/2006/relationships/hyperlink" Target="http://www.coursera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9BAA3-32C0-4022-93CE-26BFAB451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26CC058-41BB-49BC-8889-22601C5C3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</a:t>
            </a:r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4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79253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253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54023" y="29398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s</a:t>
            </a:r>
            <a:r>
              <a:rPr lang="en-GB" sz="1000" dirty="0" smtClean="0">
                <a:solidFill>
                  <a:srgbClr val="FF0000"/>
                </a:solidFill>
              </a:rPr>
              <a:t>ize:  D x N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4262" y="392335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3072 x 10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0034" y="3280072"/>
            <a:ext cx="492981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26301" y="2860246"/>
            <a:ext cx="0" cy="494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1421" y="2598636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[1 x D]</a:t>
            </a:r>
            <a:endParaRPr lang="en-GB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73187" y="3973597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[1 x 3072]</a:t>
            </a:r>
            <a:endParaRPr lang="en-GB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295386" y="3742762"/>
            <a:ext cx="0" cy="246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79253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253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54023" y="29398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s</a:t>
            </a:r>
            <a:r>
              <a:rPr lang="en-GB" sz="1000" dirty="0" smtClean="0">
                <a:solidFill>
                  <a:srgbClr val="FF0000"/>
                </a:solidFill>
              </a:rPr>
              <a:t>ize:  D x N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4262" y="392335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3072 x 10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0034" y="3280072"/>
            <a:ext cx="492981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26301" y="2860246"/>
            <a:ext cx="0" cy="494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1421" y="2598636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[1 x D]</a:t>
            </a:r>
            <a:endParaRPr lang="en-GB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73187" y="3973597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[1 x 3072]</a:t>
            </a:r>
            <a:endParaRPr lang="en-GB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295386" y="3742762"/>
            <a:ext cx="0" cy="246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9500" y="3262664"/>
            <a:ext cx="492981" cy="4924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696860" y="2827338"/>
            <a:ext cx="111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</a:t>
            </a:r>
            <a:r>
              <a:rPr lang="en-GB" dirty="0" smtClean="0">
                <a:solidFill>
                  <a:srgbClr val="00B0F0"/>
                </a:solidFill>
              </a:rPr>
              <a:t>ize: 1 x N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31319" y="37551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 1 x N 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classification - simplified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71" y="5082498"/>
            <a:ext cx="1626907" cy="162690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76166"/>
              </p:ext>
            </p:extLst>
          </p:nvPr>
        </p:nvGraphicFramePr>
        <p:xfrm>
          <a:off x="3496024" y="520055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69220"/>
              </p:ext>
            </p:extLst>
          </p:nvPr>
        </p:nvGraphicFramePr>
        <p:xfrm>
          <a:off x="82163" y="2957096"/>
          <a:ext cx="2438400" cy="6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</a:tblGrid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57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77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200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128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09564"/>
              </p:ext>
            </p:extLst>
          </p:nvPr>
        </p:nvGraphicFramePr>
        <p:xfrm>
          <a:off x="5903829" y="2993096"/>
          <a:ext cx="1828800" cy="54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13831"/>
              </p:ext>
            </p:extLst>
          </p:nvPr>
        </p:nvGraphicFramePr>
        <p:xfrm>
          <a:off x="3301624" y="2183096"/>
          <a:ext cx="1828800" cy="216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34662" y="307843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380464" y="307843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101134" y="307843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95979"/>
              </p:ext>
            </p:extLst>
          </p:nvPr>
        </p:nvGraphicFramePr>
        <p:xfrm>
          <a:off x="8762888" y="2993096"/>
          <a:ext cx="1828800" cy="54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95400" y="4337334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635118" y="3824956"/>
            <a:ext cx="77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9325201" y="3824956"/>
            <a:ext cx="71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0035256" y="382495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309194" y="169648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20026" y="248024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920410" y="24087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2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590" y="-222636"/>
            <a:ext cx="10515600" cy="1325563"/>
          </a:xfrm>
        </p:spPr>
        <p:txBody>
          <a:bodyPr/>
          <a:lstStyle/>
          <a:p>
            <a:r>
              <a:rPr lang="en-GB" dirty="0" smtClean="0"/>
              <a:t>Linear classification - simplified example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5" y="987433"/>
            <a:ext cx="1626907" cy="162690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0950"/>
              </p:ext>
            </p:extLst>
          </p:nvPr>
        </p:nvGraphicFramePr>
        <p:xfrm>
          <a:off x="4585628" y="1105489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19289" y="30193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34057"/>
              </p:ext>
            </p:extLst>
          </p:nvPr>
        </p:nvGraphicFramePr>
        <p:xfrm>
          <a:off x="7188984" y="4826295"/>
          <a:ext cx="743461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61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253332"/>
              </p:ext>
            </p:extLst>
          </p:nvPr>
        </p:nvGraphicFramePr>
        <p:xfrm>
          <a:off x="2202454" y="3019395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</a:p>
                    <a:p>
                      <a:pPr algn="ctr"/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</a:p>
                    <a:p>
                      <a:pPr algn="ctr"/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07366"/>
              </p:ext>
            </p:extLst>
          </p:nvPr>
        </p:nvGraphicFramePr>
        <p:xfrm>
          <a:off x="4572027" y="3019395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01174"/>
              </p:ext>
            </p:extLst>
          </p:nvPr>
        </p:nvGraphicFramePr>
        <p:xfrm>
          <a:off x="6840714" y="3040729"/>
          <a:ext cx="1440000" cy="1397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677332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0 57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0.14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65089"/>
              </p:ext>
            </p:extLst>
          </p:nvPr>
        </p:nvGraphicFramePr>
        <p:xfrm>
          <a:off x="4932027" y="480736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41366"/>
              </p:ext>
            </p:extLst>
          </p:nvPr>
        </p:nvGraphicFramePr>
        <p:xfrm>
          <a:off x="2558129" y="4780058"/>
          <a:ext cx="720000" cy="73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4816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115419"/>
              </p:ext>
            </p:extLst>
          </p:nvPr>
        </p:nvGraphicFramePr>
        <p:xfrm>
          <a:off x="8948365" y="2495655"/>
          <a:ext cx="2880000" cy="215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715475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-0.3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3.1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0.25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26558" y="32040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409914" y="4978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1031733" y="5934010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score</a:t>
            </a:r>
            <a:endParaRPr lang="en-GB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21454"/>
              </p:ext>
            </p:extLst>
          </p:nvPr>
        </p:nvGraphicFramePr>
        <p:xfrm>
          <a:off x="2558129" y="5881595"/>
          <a:ext cx="720000" cy="73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34816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646.5 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29247"/>
              </p:ext>
            </p:extLst>
          </p:nvPr>
        </p:nvGraphicFramePr>
        <p:xfrm>
          <a:off x="4919289" y="587123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255.4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64322"/>
              </p:ext>
            </p:extLst>
          </p:nvPr>
        </p:nvGraphicFramePr>
        <p:xfrm>
          <a:off x="7209169" y="5896097"/>
          <a:ext cx="8296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00"/>
              </a:tblGrid>
              <a:tr h="72000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ysClr val="windowText" lastClr="000000"/>
                          </a:solidFill>
                        </a:rPr>
                        <a:t>115.05</a:t>
                      </a:r>
                      <a:endParaRPr lang="en-GB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20" idx="2"/>
            <a:endCxn id="13" idx="0"/>
          </p:cNvCxnSpPr>
          <p:nvPr/>
        </p:nvCxnSpPr>
        <p:spPr>
          <a:xfrm flipH="1">
            <a:off x="2918129" y="4459395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2"/>
            <a:endCxn id="22" idx="0"/>
          </p:cNvCxnSpPr>
          <p:nvPr/>
        </p:nvCxnSpPr>
        <p:spPr>
          <a:xfrm>
            <a:off x="7560714" y="4438061"/>
            <a:ext cx="0" cy="3882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2"/>
            <a:endCxn id="12" idx="0"/>
          </p:cNvCxnSpPr>
          <p:nvPr/>
        </p:nvCxnSpPr>
        <p:spPr>
          <a:xfrm>
            <a:off x="5292027" y="4459395"/>
            <a:ext cx="0" cy="347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922454" y="5526195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301304" y="5526194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572990" y="5542097"/>
            <a:ext cx="4325" cy="320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0" idx="0"/>
            <a:endCxn id="6" idx="2"/>
          </p:cNvCxnSpPr>
          <p:nvPr/>
        </p:nvCxnSpPr>
        <p:spPr>
          <a:xfrm rot="5400000" flipH="1" flipV="1">
            <a:off x="3877088" y="1590855"/>
            <a:ext cx="473906" cy="23831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30" idx="0"/>
          </p:cNvCxnSpPr>
          <p:nvPr/>
        </p:nvCxnSpPr>
        <p:spPr>
          <a:xfrm>
            <a:off x="5231958" y="2782442"/>
            <a:ext cx="2328756" cy="25828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3" idx="0"/>
          </p:cNvCxnSpPr>
          <p:nvPr/>
        </p:nvCxnSpPr>
        <p:spPr>
          <a:xfrm>
            <a:off x="5292027" y="301939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3" idx="0"/>
          </p:cNvCxnSpPr>
          <p:nvPr/>
        </p:nvCxnSpPr>
        <p:spPr>
          <a:xfrm flipH="1">
            <a:off x="5292027" y="2782442"/>
            <a:ext cx="11439" cy="236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365125"/>
            <a:ext cx="10916478" cy="1325563"/>
          </a:xfrm>
        </p:spPr>
        <p:txBody>
          <a:bodyPr/>
          <a:lstStyle/>
          <a:p>
            <a:r>
              <a:rPr lang="en-GB" dirty="0" smtClean="0"/>
              <a:t>Linear classification – visual interpretation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7221" y="6480313"/>
            <a:ext cx="266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2"/>
              </a:rPr>
              <a:t>https://cs231n.github.io</a:t>
            </a:r>
            <a:r>
              <a:rPr lang="en-GB" sz="1200" dirty="0" smtClean="0">
                <a:hlinkClick r:id="rId2"/>
              </a:rPr>
              <a:t>/</a:t>
            </a:r>
            <a:endParaRPr lang="en-GB" sz="1200" dirty="0"/>
          </a:p>
        </p:txBody>
      </p:sp>
      <p:pic>
        <p:nvPicPr>
          <p:cNvPr id="6146" name="Picture 2" descr="https://cs231n.github.io/assets/templa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" y="1591396"/>
            <a:ext cx="12038275" cy="12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221" y="3224734"/>
            <a:ext cx="115373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/>
              <a:t>Linear classification can be seen as a </a:t>
            </a:r>
            <a:r>
              <a:rPr lang="en-GB" sz="3200" i="1" dirty="0" smtClean="0"/>
              <a:t>template matching </a:t>
            </a:r>
            <a:r>
              <a:rPr lang="en-GB" sz="3200" dirty="0" smtClean="0"/>
              <a:t>process, where the weights are learned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/>
              <a:t>Each row of the weights matrix is a </a:t>
            </a:r>
            <a:r>
              <a:rPr lang="en-GB" sz="3200" i="1" dirty="0" smtClean="0"/>
              <a:t>prototype</a:t>
            </a:r>
            <a:r>
              <a:rPr lang="en-GB" sz="3200" dirty="0" smtClean="0"/>
              <a:t>  (template) for one of the classes</a:t>
            </a:r>
          </a:p>
          <a:p>
            <a:endParaRPr lang="en-GB" sz="3200" dirty="0" smtClean="0"/>
          </a:p>
          <a:p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732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365125"/>
            <a:ext cx="10916478" cy="1325563"/>
          </a:xfrm>
        </p:spPr>
        <p:txBody>
          <a:bodyPr/>
          <a:lstStyle/>
          <a:p>
            <a:r>
              <a:rPr lang="en-GB" dirty="0" smtClean="0"/>
              <a:t>Linear classification – geometric interpretation</a:t>
            </a:r>
            <a:endParaRPr lang="en-GB" dirty="0"/>
          </a:p>
        </p:txBody>
      </p:sp>
      <p:pic>
        <p:nvPicPr>
          <p:cNvPr id="2050" name="Picture 2" descr="https://cs231n.github.io/assets/pixelspac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8" y="1621403"/>
            <a:ext cx="6232241" cy="457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221" y="6480313"/>
            <a:ext cx="266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665057" y="1900361"/>
            <a:ext cx="330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Hyper-plane cutting up the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036"/>
            <a:ext cx="10515600" cy="1325563"/>
          </a:xfrm>
        </p:spPr>
        <p:txBody>
          <a:bodyPr/>
          <a:lstStyle/>
          <a:p>
            <a:r>
              <a:rPr lang="en-GB" dirty="0"/>
              <a:t>Linear classification – implementation hints</a:t>
            </a:r>
            <a:br>
              <a:rPr lang="en-GB" dirty="0"/>
            </a:br>
            <a:r>
              <a:rPr lang="en-GB" sz="3200" dirty="0"/>
              <a:t>The bias trick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71" y="5082498"/>
            <a:ext cx="1626907" cy="162690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42575"/>
              </p:ext>
            </p:extLst>
          </p:nvPr>
        </p:nvGraphicFramePr>
        <p:xfrm>
          <a:off x="3496024" y="520055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12426"/>
              </p:ext>
            </p:extLst>
          </p:nvPr>
        </p:nvGraphicFramePr>
        <p:xfrm>
          <a:off x="82163" y="2957096"/>
          <a:ext cx="2438400" cy="6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</a:tblGrid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57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77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200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128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626213"/>
              </p:ext>
            </p:extLst>
          </p:nvPr>
        </p:nvGraphicFramePr>
        <p:xfrm>
          <a:off x="5903829" y="2993096"/>
          <a:ext cx="1828800" cy="54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07156"/>
              </p:ext>
            </p:extLst>
          </p:nvPr>
        </p:nvGraphicFramePr>
        <p:xfrm>
          <a:off x="3301624" y="2183096"/>
          <a:ext cx="1828800" cy="270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34662" y="307843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380464" y="307843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101134" y="307843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73839"/>
              </p:ext>
            </p:extLst>
          </p:nvPr>
        </p:nvGraphicFramePr>
        <p:xfrm>
          <a:off x="8762888" y="2993096"/>
          <a:ext cx="1828800" cy="54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95400" y="4337334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635118" y="3824956"/>
            <a:ext cx="77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9325201" y="3824956"/>
            <a:ext cx="71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0035256" y="382495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309194" y="169648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20026" y="248024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920410" y="24087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  <p:cxnSp>
        <p:nvCxnSpPr>
          <p:cNvPr id="12" name="Curved Connector 11"/>
          <p:cNvCxnSpPr/>
          <p:nvPr/>
        </p:nvCxnSpPr>
        <p:spPr>
          <a:xfrm rot="5400000">
            <a:off x="5333372" y="3403894"/>
            <a:ext cx="1174075" cy="1514707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036"/>
            <a:ext cx="10515600" cy="1325563"/>
          </a:xfrm>
        </p:spPr>
        <p:txBody>
          <a:bodyPr/>
          <a:lstStyle/>
          <a:p>
            <a:r>
              <a:rPr lang="en-GB" dirty="0"/>
              <a:t>Linear classification – implementation hints</a:t>
            </a:r>
            <a:br>
              <a:rPr lang="en-GB" dirty="0"/>
            </a:br>
            <a:r>
              <a:rPr lang="en-GB" sz="3200" dirty="0"/>
              <a:t>The bias trick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71" y="5082498"/>
            <a:ext cx="1626907" cy="162690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40686"/>
              </p:ext>
            </p:extLst>
          </p:nvPr>
        </p:nvGraphicFramePr>
        <p:xfrm>
          <a:off x="3496024" y="5200554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 57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77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 128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62888" y="6452733"/>
            <a:ext cx="325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Example adapted from: </a:t>
            </a:r>
            <a:r>
              <a:rPr lang="en-GB" sz="1200" dirty="0">
                <a:hlinkClick r:id="rId3"/>
              </a:rPr>
              <a:t>https://cs231n.github.io</a:t>
            </a:r>
            <a:r>
              <a:rPr lang="en-GB" sz="1200" dirty="0" smtClean="0">
                <a:hlinkClick r:id="rId3"/>
              </a:rPr>
              <a:t>/</a:t>
            </a:r>
            <a:endParaRPr lang="en-GB" sz="1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3680"/>
              </p:ext>
            </p:extLst>
          </p:nvPr>
        </p:nvGraphicFramePr>
        <p:xfrm>
          <a:off x="82164" y="2957096"/>
          <a:ext cx="2843915" cy="6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783"/>
                <a:gridCol w="568783"/>
                <a:gridCol w="568783"/>
                <a:gridCol w="568783"/>
                <a:gridCol w="568783"/>
              </a:tblGrid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57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77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200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128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3016"/>
              </p:ext>
            </p:extLst>
          </p:nvPr>
        </p:nvGraphicFramePr>
        <p:xfrm>
          <a:off x="4054146" y="2146727"/>
          <a:ext cx="1828800" cy="270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53527" y="307843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·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202671" y="307843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03011"/>
              </p:ext>
            </p:extLst>
          </p:nvPr>
        </p:nvGraphicFramePr>
        <p:xfrm>
          <a:off x="7864425" y="2993096"/>
          <a:ext cx="1828800" cy="54000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</a:tblGrid>
              <a:tr h="54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6937" y="4337334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736655" y="3824956"/>
            <a:ext cx="77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at score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426738" y="3824956"/>
            <a:ext cx="71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oat score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136793" y="382495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hark score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133018" y="1696482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 W 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20026" y="248024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153291" y="447128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ias b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9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smtClean="0"/>
              <a:t>classification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0492" y="2254996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Input </a:t>
                </a:r>
                <a:r>
                  <a:rPr lang="en-GB" dirty="0"/>
                  <a:t>X</a:t>
                </a:r>
                <a:r>
                  <a:rPr lang="en-GB" baseline="-25000" dirty="0" smtClean="0"/>
                  <a:t> </a:t>
                </a:r>
                <a:r>
                  <a:rPr lang="en-GB" dirty="0" smtClean="0"/>
                  <a:t>→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∈</m:t>
                    </m:r>
                    <m:r>
                      <a:rPr lang="en-GB" b="0" i="1" smtClean="0">
                        <a:latin typeface="Cambria Math"/>
                      </a:rPr>
                      <m:t>𝑋</m:t>
                    </m:r>
                    <m:r>
                      <a:rPr lang="en-GB" b="0" i="1" smtClean="0">
                        <a:latin typeface="Cambria Math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N: number of classes</a:t>
                </a:r>
                <a:r>
                  <a:rPr lang="en-GB" baseline="-25000" dirty="0" smtClean="0"/>
                  <a:t>  </a:t>
                </a:r>
                <a:r>
                  <a:rPr lang="en-GB" dirty="0"/>
                  <a:t>→</a:t>
                </a:r>
                <a:r>
                  <a:rPr lang="en-GB" dirty="0" smtClean="0"/>
                  <a:t>fixed</a:t>
                </a:r>
              </a:p>
              <a:p>
                <a:r>
                  <a:rPr lang="en-GB" dirty="0" smtClean="0"/>
                  <a:t>W – weights → we have control over their setting</a:t>
                </a:r>
              </a:p>
              <a:p>
                <a:r>
                  <a:rPr lang="en-GB" dirty="0" smtClean="0"/>
                  <a:t>b – bias </a:t>
                </a:r>
                <a:r>
                  <a:rPr lang="en-GB" dirty="0"/>
                  <a:t>→ we have control over their </a:t>
                </a:r>
                <a:r>
                  <a:rPr lang="en-GB" dirty="0" smtClean="0"/>
                  <a:t>setting</a:t>
                </a:r>
              </a:p>
              <a:p>
                <a:pPr lvl="1"/>
                <a:r>
                  <a:rPr lang="en-GB" dirty="0" smtClean="0"/>
                  <a:t>b doesn’t actually interact with the data</a:t>
                </a:r>
              </a:p>
              <a:p>
                <a:r>
                  <a:rPr lang="en-GB" i="1" dirty="0"/>
                  <a:t>f – </a:t>
                </a:r>
                <a:r>
                  <a:rPr lang="en-GB" b="1" i="1" dirty="0" smtClean="0"/>
                  <a:t>score function </a:t>
                </a:r>
                <a:r>
                  <a:rPr lang="en-GB" i="1" dirty="0" smtClean="0"/>
                  <a:t> - map raw pixels to class scores</a:t>
                </a:r>
                <a:endParaRPr lang="en-GB" dirty="0"/>
              </a:p>
              <a:p>
                <a:pPr marL="0" indent="0">
                  <a:buNone/>
                </a:pPr>
                <a:endParaRPr lang="en-GB" b="1" dirty="0" smtClean="0"/>
              </a:p>
              <a:p>
                <a:pPr marL="0" indent="0" algn="ctr">
                  <a:buNone/>
                </a:pPr>
                <a:r>
                  <a:rPr lang="en-GB" i="1" dirty="0" smtClean="0">
                    <a:solidFill>
                      <a:srgbClr val="C00000"/>
                    </a:solidFill>
                  </a:rPr>
                  <a:t>Goal: set W and b such that the correct class has the a higher value than in incorrect ones</a:t>
                </a:r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492" y="2254996"/>
                <a:ext cx="10515600" cy="4351338"/>
              </a:xfrm>
              <a:blipFill rotWithShape="1">
                <a:blip r:embed="rId2"/>
                <a:stretch>
                  <a:fillRect l="-1043" t="-2241" b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609892" y="161443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𝑋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92" y="1614437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</a:t>
            </a:r>
            <a:r>
              <a:rPr lang="en-GB" b="1" dirty="0" smtClean="0"/>
              <a:t>loss function </a:t>
            </a:r>
            <a:r>
              <a:rPr lang="en-GB" b="1" i="1" dirty="0" smtClean="0"/>
              <a:t>L</a:t>
            </a:r>
          </a:p>
          <a:p>
            <a:pPr lvl="1"/>
            <a:r>
              <a:rPr lang="en-GB" b="1" i="1" dirty="0" smtClean="0"/>
              <a:t>L </a:t>
            </a:r>
            <a:r>
              <a:rPr lang="en-GB" b="1" dirty="0" smtClean="0"/>
              <a:t> - </a:t>
            </a:r>
            <a:r>
              <a:rPr lang="en-GB" dirty="0" smtClean="0"/>
              <a:t>measures the quality of W and b based on how well the predicted scores agree with the ground truth labels</a:t>
            </a:r>
          </a:p>
          <a:p>
            <a:pPr lvl="1"/>
            <a:r>
              <a:rPr lang="en-GB" b="1" i="1" dirty="0" smtClean="0"/>
              <a:t>L </a:t>
            </a:r>
            <a:r>
              <a:rPr lang="en-GB" b="1" dirty="0" smtClean="0"/>
              <a:t>– </a:t>
            </a:r>
            <a:r>
              <a:rPr lang="en-GB" dirty="0" smtClean="0"/>
              <a:t>how happy are we with the scores across the training data? How good is our (current) classifier?</a:t>
            </a:r>
            <a:r>
              <a:rPr lang="en-GB" b="1" dirty="0" smtClean="0"/>
              <a:t> </a:t>
            </a:r>
            <a:endParaRPr lang="en-GB" b="1" i="1" dirty="0" smtClean="0"/>
          </a:p>
          <a:p>
            <a:r>
              <a:rPr lang="en-GB" dirty="0" smtClean="0"/>
              <a:t>Find an efficient way to determine the parameters (W and b) such that the loss function is minimized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6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FB58BEA-44EA-46A6-8B59-748E3539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r>
              <a:rPr lang="en-GB" dirty="0"/>
              <a:t>Image </a:t>
            </a:r>
            <a:r>
              <a:rPr lang="en-GB" dirty="0" smtClean="0"/>
              <a:t>classification I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F559540-5B26-4292-B33C-4A20AB711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71" y="2363584"/>
            <a:ext cx="2700000" cy="270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="" xmlns:a16="http://schemas.microsoft.com/office/drawing/2014/main" id="{420124A6-F926-491A-ACB2-04F2DEAC0232}"/>
              </a:ext>
            </a:extLst>
          </p:cNvPr>
          <p:cNvSpPr/>
          <p:nvPr/>
        </p:nvSpPr>
        <p:spPr>
          <a:xfrm>
            <a:off x="5895630" y="2687216"/>
            <a:ext cx="1931436" cy="182880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Classifier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A10AFD11-E2F2-43A1-8952-12B963BC4012}"/>
              </a:ext>
            </a:extLst>
          </p:cNvPr>
          <p:cNvCxnSpPr/>
          <p:nvPr/>
        </p:nvCxnSpPr>
        <p:spPr>
          <a:xfrm>
            <a:off x="4348066" y="3620277"/>
            <a:ext cx="135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BD08167-30DD-4F55-A147-966B3927AD27}"/>
              </a:ext>
            </a:extLst>
          </p:cNvPr>
          <p:cNvSpPr txBox="1"/>
          <p:nvPr/>
        </p:nvSpPr>
        <p:spPr>
          <a:xfrm>
            <a:off x="9904208" y="3414673"/>
            <a:ext cx="65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FB3DB9-7F55-4E36-A7C3-04595F43FE61}"/>
              </a:ext>
            </a:extLst>
          </p:cNvPr>
          <p:cNvSpPr txBox="1"/>
          <p:nvPr/>
        </p:nvSpPr>
        <p:spPr>
          <a:xfrm>
            <a:off x="152688" y="6489250"/>
            <a:ext cx="4871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https://katzenworld.co.uk/2019/06/30/mews-funny-cat-picture-collection/</a:t>
            </a:r>
            <a:endParaRPr lang="en-GB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FC73EF3-0058-4358-BED8-89AA211C9573}"/>
              </a:ext>
            </a:extLst>
          </p:cNvPr>
          <p:cNvCxnSpPr>
            <a:cxnSpLocks/>
          </p:cNvCxnSpPr>
          <p:nvPr/>
        </p:nvCxnSpPr>
        <p:spPr>
          <a:xfrm>
            <a:off x="8360229" y="3638938"/>
            <a:ext cx="1010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42A52BA-F6B1-43F5-BF19-5AB4227FE198}"/>
              </a:ext>
            </a:extLst>
          </p:cNvPr>
          <p:cNvSpPr txBox="1"/>
          <p:nvPr/>
        </p:nvSpPr>
        <p:spPr>
          <a:xfrm>
            <a:off x="8772523" y="5288921"/>
            <a:ext cx="243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assuming that we have a set of labels L  = {cat, dog, ship …}</a:t>
            </a:r>
          </a:p>
        </p:txBody>
      </p:sp>
    </p:spTree>
    <p:extLst>
      <p:ext uri="{BB962C8B-B14F-4D97-AF65-F5344CB8AC3E}">
        <p14:creationId xmlns:p14="http://schemas.microsoft.com/office/powerpoint/2010/main" val="6062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99791"/>
                <a:ext cx="10515600" cy="2877172"/>
              </a:xfrm>
            </p:spPr>
            <p:txBody>
              <a:bodyPr/>
              <a:lstStyle/>
              <a:p>
                <a:r>
                  <a:rPr lang="en-GB" dirty="0" smtClean="0"/>
                  <a:t>N – number of training examples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 </m:t>
                    </m:r>
                  </m:oMath>
                </a14:m>
                <a:r>
                  <a:rPr lang="en-GB" dirty="0" smtClean="0"/>
                  <a:t> -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 smtClean="0"/>
                  <a:t>image in our training dataset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- ground truth label for the </a:t>
                </a:r>
                <a:r>
                  <a:rPr lang="en-GB" dirty="0" err="1" smtClean="0"/>
                  <a:t>i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image in our training set (i.e. cat, boat or shark)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99791"/>
                <a:ext cx="10515600" cy="2877172"/>
              </a:xfrm>
              <a:blipFill rotWithShape="1">
                <a:blip r:embed="rId2"/>
                <a:stretch>
                  <a:fillRect l="-104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9660" y="2097156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,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60" y="2097156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9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 or SVM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/>
                  <a:t> - 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dataset for class j </a:t>
                </a:r>
                <a:endParaRPr lang="en-GB" dirty="0" smtClean="0"/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928" t="-8955" b="-10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81486" y="3119418"/>
                <a:ext cx="3166251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86" y="3119418"/>
                <a:ext cx="3166251" cy="7083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 or SVM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/>
                  <a:t> - 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dataset for class j </a:t>
                </a:r>
                <a:endParaRPr lang="en-GB" dirty="0" smtClean="0"/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928" t="-8955" b="-10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81486" y="3119418"/>
                <a:ext cx="3166251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86" y="3119418"/>
                <a:ext cx="3166251" cy="7083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122504" y="2762137"/>
            <a:ext cx="3275937" cy="1995777"/>
            <a:chOff x="6297433" y="2472856"/>
            <a:chExt cx="3275937" cy="1995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358227" y="2563878"/>
                  <a:ext cx="2258502" cy="39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227" y="2563878"/>
                  <a:ext cx="2258502" cy="3965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6071" y="2960397"/>
                  <a:ext cx="2238241" cy="1254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i</a:t>
                  </a:r>
                  <a:r>
                    <a:rPr lang="en-GB" dirty="0" smtClean="0"/>
                    <a:t>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GB" dirty="0" smtClean="0"/>
                    <a:t> &lt; 0:</a:t>
                  </a:r>
                </a:p>
                <a:p>
                  <a:r>
                    <a:rPr lang="en-GB" dirty="0"/>
                    <a:t> </a:t>
                  </a:r>
                  <a:r>
                    <a:rPr lang="en-GB" dirty="0" smtClean="0"/>
                    <a:t>    return 0</a:t>
                  </a:r>
                </a:p>
                <a:p>
                  <a:r>
                    <a:rPr lang="en-GB" dirty="0"/>
                    <a:t>e</a:t>
                  </a:r>
                  <a:r>
                    <a:rPr lang="en-GB" dirty="0" smtClean="0"/>
                    <a:t>lse:</a:t>
                  </a:r>
                </a:p>
                <a:p>
                  <a:r>
                    <a:rPr lang="en-GB" dirty="0" smtClean="0"/>
                    <a:t>    return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071" y="2960397"/>
                  <a:ext cx="2238241" cy="12547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174" t="-1942" b="-48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297433" y="2472856"/>
              <a:ext cx="3275937" cy="1995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59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/>
                  <a:t> - 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dataset for class j </a:t>
                </a:r>
                <a:endParaRPr lang="en-GB" dirty="0" smtClean="0"/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928" t="-8955" b="-10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99750" y="2983765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50" y="2983765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021621" y="2731762"/>
            <a:ext cx="3275937" cy="1995777"/>
            <a:chOff x="7670192" y="2693749"/>
            <a:chExt cx="3275937" cy="1995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≥ 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 smtClean="0"/>
                </a:p>
                <a:p>
                  <a:r>
                    <a:rPr lang="en-GB" dirty="0"/>
                    <a:t> </a:t>
                  </a:r>
                  <a:r>
                    <a:rPr lang="en-GB" dirty="0" smtClean="0"/>
                    <a:t>    return 0</a:t>
                  </a:r>
                </a:p>
                <a:p>
                  <a:r>
                    <a:rPr lang="en-GB" dirty="0"/>
                    <a:t>e</a:t>
                  </a:r>
                  <a:r>
                    <a:rPr lang="en-GB" dirty="0" smtClean="0"/>
                    <a:t>lse:</a:t>
                  </a:r>
                </a:p>
                <a:p>
                  <a:r>
                    <a:rPr lang="en-GB" dirty="0" smtClean="0"/>
                    <a:t>    return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452" t="-1942" b="-48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670192" y="2693749"/>
              <a:ext cx="3275937" cy="1995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299750" y="4689526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50" y="4689526"/>
                <a:ext cx="4165158" cy="7236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</a:t>
                </a:r>
                <a:r>
                  <a:rPr lang="en-GB" dirty="0"/>
                  <a:t>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dataset for class j </a:t>
                </a:r>
                <a:endParaRPr lang="en-GB" dirty="0" smtClean="0"/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928" t="-8955" b="-10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2007416" y="3085841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16" y="3085841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545030" y="2612493"/>
            <a:ext cx="3275937" cy="1995777"/>
            <a:chOff x="7670192" y="2693749"/>
            <a:chExt cx="3275937" cy="1995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986" y="2784771"/>
                  <a:ext cx="2258502" cy="3965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≥ 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 smtClean="0"/>
                </a:p>
                <a:p>
                  <a:r>
                    <a:rPr lang="en-GB" dirty="0"/>
                    <a:t> </a:t>
                  </a:r>
                  <a:r>
                    <a:rPr lang="en-GB" dirty="0" smtClean="0"/>
                    <a:t>    return 0</a:t>
                  </a:r>
                </a:p>
                <a:p>
                  <a:r>
                    <a:rPr lang="en-GB" dirty="0"/>
                    <a:t>e</a:t>
                  </a:r>
                  <a:r>
                    <a:rPr lang="en-GB" dirty="0" smtClean="0"/>
                    <a:t>lse:</a:t>
                  </a:r>
                </a:p>
                <a:p>
                  <a:r>
                    <a:rPr lang="en-GB" dirty="0" smtClean="0"/>
                    <a:t>    return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30" y="3181290"/>
                  <a:ext cx="2238241" cy="12547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452" t="-1951" b="-536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670192" y="2693749"/>
              <a:ext cx="3275937" cy="1995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862593" y="4137169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593" y="4137169"/>
                <a:ext cx="4165158" cy="7236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13469" y="5301734"/>
            <a:ext cx="1137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Intuition: we are “happy” if the score of the correct class if larger, by a margin of at least m,  than the score of the other classes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55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 for class j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928" t="-8955" b="-10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217920" y="2790908"/>
            <a:ext cx="0" cy="3005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79381" y="5605670"/>
            <a:ext cx="3753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32320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659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46828" y="5939624"/>
                <a:ext cx="510076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828" y="5939624"/>
                <a:ext cx="510076" cy="396519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25981" y="5939624"/>
                <a:ext cx="41267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1" y="5939624"/>
                <a:ext cx="412677" cy="391646"/>
              </a:xfrm>
              <a:prstGeom prst="rect">
                <a:avLst/>
              </a:prstGeom>
              <a:blipFill rotWithShape="1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8437659" y="5605670"/>
            <a:ext cx="119137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 rot="5400000">
            <a:off x="7620827" y="5344435"/>
            <a:ext cx="324679" cy="1190377"/>
          </a:xfrm>
          <a:prstGeom prst="rightBrace">
            <a:avLst>
              <a:gd name="adj1" fmla="val 1812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598661" y="62438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06525" y="4850296"/>
            <a:ext cx="11495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4107" y="39243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1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– hinge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 , </m:t>
                        </m:r>
                        <m:r>
                          <a:rPr lang="en-GB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GB" dirty="0" smtClean="0"/>
                  <a:t> - the prediction of the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baseline="30000" dirty="0"/>
                  <a:t> </a:t>
                </a:r>
                <a:r>
                  <a:rPr lang="en-GB" dirty="0"/>
                  <a:t>image in our training </a:t>
                </a:r>
                <a:r>
                  <a:rPr lang="en-GB" dirty="0" smtClean="0"/>
                  <a:t>dataset</a:t>
                </a:r>
              </a:p>
              <a:p>
                <a:r>
                  <a:rPr lang="en-GB" dirty="0" smtClean="0"/>
                  <a:t>m – margin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51" y="1622066"/>
                <a:ext cx="10515600" cy="1224502"/>
              </a:xfrm>
              <a:blipFill rotWithShape="1">
                <a:blip r:embed="rId2"/>
                <a:stretch>
                  <a:fillRect l="-1043" t="-4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45" y="3061219"/>
                <a:ext cx="3166251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          0, 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27" y="4557388"/>
                <a:ext cx="4165158" cy="7236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7132320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659" y="5471160"/>
            <a:ext cx="0" cy="27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8661" y="62438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06525" y="5160397"/>
            <a:ext cx="11495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534107" y="2790908"/>
            <a:ext cx="4198290" cy="3545235"/>
            <a:chOff x="5534107" y="2790908"/>
            <a:chExt cx="4198290" cy="3545235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ight Brace 5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554778"/>
              </p:ext>
            </p:extLst>
          </p:nvPr>
        </p:nvGraphicFramePr>
        <p:xfrm>
          <a:off x="835757" y="1746056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Document" r:id="rId5" imgW="5875638" imgH="3141473" progId="Word.Document.12">
                  <p:embed/>
                </p:oleObj>
              </mc:Choice>
              <mc:Fallback>
                <p:oleObj name="Document" r:id="rId5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757" y="1746056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1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lc="http://schemas.openxmlformats.org/drawingml/2006/lockedCanvas" xmlns="" xmlns:a16="http://schemas.microsoft.com/office/drawing/2014/main" id="{D4034DCE-BF74-4CAB-B729-09144094A5F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18" y="3357307"/>
            <a:ext cx="513454" cy="516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=max(0,  - 5 – 3.2 + 1) + max(0, 10 – 3.2 + 1)</a:t>
            </a:r>
          </a:p>
          <a:p>
            <a:r>
              <a:rPr lang="en-GB" dirty="0" smtClean="0"/>
              <a:t>= 0 + 7.8</a:t>
            </a:r>
          </a:p>
          <a:p>
            <a:r>
              <a:rPr lang="en-GB" dirty="0" smtClean="0"/>
              <a:t>= 7.8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5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1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lc="http://schemas.openxmlformats.org/drawingml/2006/lockedCanvas" xmlns="" xmlns:a16="http://schemas.microsoft.com/office/drawing/2014/main" id="{D4034DCE-BF74-4CAB-B729-09144094A5F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18" y="3357307"/>
            <a:ext cx="513454" cy="516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=max(0,  - 5 – 3.2 + 1) + max(0, 10 – 3.2 + 1)</a:t>
            </a:r>
          </a:p>
          <a:p>
            <a:r>
              <a:rPr lang="en-GB" dirty="0" smtClean="0"/>
              <a:t>= 0 + 7.8</a:t>
            </a:r>
          </a:p>
          <a:p>
            <a:r>
              <a:rPr lang="en-GB" dirty="0" smtClean="0"/>
              <a:t>= 7.8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79398"/>
              </p:ext>
            </p:extLst>
          </p:nvPr>
        </p:nvGraphicFramePr>
        <p:xfrm>
          <a:off x="541558" y="1786475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" name="Document" r:id="rId6" imgW="5875638" imgH="3141473" progId="Word.Document.12">
                  <p:embed/>
                </p:oleObj>
              </mc:Choice>
              <mc:Fallback>
                <p:oleObj name="Document" r:id="rId6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558" y="1786475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0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1" y="1606898"/>
                <a:ext cx="3318922" cy="839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81851" y="26521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set m = 1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181851" y="3504741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2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43184" y="4031311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 max(0, 0.1 – 14 + 1) + max(0,  5 – 14 + 1)</a:t>
            </a:r>
          </a:p>
          <a:p>
            <a:r>
              <a:rPr lang="en-GB" dirty="0" smtClean="0"/>
              <a:t>= 0 + 0</a:t>
            </a:r>
          </a:p>
          <a:p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9" name="Picture 8" descr="Once Upon a Boat - Sailing trips Ibiza &amp; Formenter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31" y="3154618"/>
            <a:ext cx="89090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66832" y="5008862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image 3</a:t>
            </a:r>
            <a:endParaRPr lang="en-GB" dirty="0"/>
          </a:p>
        </p:txBody>
      </p:sp>
      <p:pic>
        <p:nvPicPr>
          <p:cNvPr id="12" name="Picture 11" descr="Like humans, apes and crows, dolphins use tools to explore the parts others  cannot reach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81" y="4594913"/>
            <a:ext cx="71945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470751" y="5629419"/>
            <a:ext cx="432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= max(0, 0.3 – 14 + 1 ) + max(0,  8 – 14 + 1)</a:t>
            </a:r>
          </a:p>
          <a:p>
            <a:r>
              <a:rPr lang="en-GB" dirty="0" smtClean="0"/>
              <a:t>= 0 + 0</a:t>
            </a:r>
          </a:p>
          <a:p>
            <a:r>
              <a:rPr lang="en-GB" dirty="0" smtClean="0"/>
              <a:t>= 0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904124"/>
              </p:ext>
            </p:extLst>
          </p:nvPr>
        </p:nvGraphicFramePr>
        <p:xfrm>
          <a:off x="467847" y="1265998"/>
          <a:ext cx="5875337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Document" r:id="rId7" imgW="5875638" imgH="3141473" progId="Word.Document.12">
                  <p:embed/>
                </p:oleObj>
              </mc:Choice>
              <mc:Fallback>
                <p:oleObj name="Document" r:id="rId7" imgW="5875638" imgH="3141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847" y="1265998"/>
                        <a:ext cx="5875337" cy="314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1277" y="4410247"/>
            <a:ext cx="129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 loss L 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6335" y="4862308"/>
                <a:ext cx="147335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5" y="4862308"/>
                <a:ext cx="1473352" cy="8712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23677" y="5906418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 = (7.8 + 0 + 0 )/3 = 2.6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91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classification II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Unlike other computer science problems:</a:t>
            </a:r>
          </a:p>
          <a:p>
            <a:pPr lvl="1"/>
            <a:r>
              <a:rPr lang="en-GB" dirty="0" smtClean="0"/>
              <a:t>Find the maximum value in an array</a:t>
            </a:r>
          </a:p>
          <a:p>
            <a:pPr lvl="1"/>
            <a:r>
              <a:rPr lang="en-GB" dirty="0" smtClean="0"/>
              <a:t>Sort an array</a:t>
            </a:r>
          </a:p>
          <a:p>
            <a:pPr lvl="1"/>
            <a:r>
              <a:rPr lang="en-GB" dirty="0" smtClean="0"/>
              <a:t>Find the shortest distance between two nodes in a graph</a:t>
            </a:r>
          </a:p>
          <a:p>
            <a:r>
              <a:rPr lang="en-GB" b="1" dirty="0" smtClean="0"/>
              <a:t>No obvious way</a:t>
            </a:r>
            <a:r>
              <a:rPr lang="en-GB" dirty="0" smtClean="0"/>
              <a:t> to implement an algorithm for image classification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490623" y="4579950"/>
            <a:ext cx="391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def</a:t>
            </a:r>
            <a:r>
              <a:rPr lang="en-GB" dirty="0"/>
              <a:t> </a:t>
            </a:r>
            <a:r>
              <a:rPr lang="en-GB" dirty="0" err="1"/>
              <a:t>image_classifier</a:t>
            </a:r>
            <a:r>
              <a:rPr lang="en-GB" dirty="0"/>
              <a:t>(image):</a:t>
            </a:r>
          </a:p>
          <a:p>
            <a:r>
              <a:rPr lang="en-GB" dirty="0"/>
              <a:t> </a:t>
            </a:r>
            <a:r>
              <a:rPr lang="en-GB" dirty="0" smtClean="0"/>
              <a:t>   # ??? </a:t>
            </a:r>
          </a:p>
          <a:p>
            <a:r>
              <a:rPr lang="en-GB" dirty="0"/>
              <a:t> </a:t>
            </a:r>
            <a:r>
              <a:rPr lang="en-GB" dirty="0" smtClean="0"/>
              <a:t>   return </a:t>
            </a:r>
            <a:r>
              <a:rPr lang="en-GB" dirty="0" err="1"/>
              <a:t>class_label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4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pPr lvl="1"/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178261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178261"/>
                <a:ext cx="3318922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3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in is 0: the correct score is much larger (&gt;=m ) than the incorrect scores</a:t>
            </a:r>
          </a:p>
          <a:p>
            <a:pPr lvl="1"/>
            <a:r>
              <a:rPr lang="en-GB" dirty="0" smtClean="0"/>
              <a:t>max is infinity </a:t>
            </a:r>
          </a:p>
          <a:p>
            <a:r>
              <a:rPr lang="en-GB" dirty="0" smtClean="0"/>
              <a:t>In the beginning of the training (W ≈ 0) so all scores ≈ 0. What is the value of L ?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416067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416067"/>
                <a:ext cx="3318922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9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Hinge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9821" cy="4351338"/>
          </a:xfrm>
        </p:spPr>
        <p:txBody>
          <a:bodyPr/>
          <a:lstStyle/>
          <a:p>
            <a:r>
              <a:rPr lang="en-GB" dirty="0" smtClean="0"/>
              <a:t>What is the min value and the max value of hinge loss?</a:t>
            </a:r>
          </a:p>
          <a:p>
            <a:r>
              <a:rPr lang="en-GB" dirty="0" smtClean="0"/>
              <a:t>In the beginning of the training (W ≈ 0) so all scores ≈ 0. What is the value of L ?</a:t>
            </a:r>
          </a:p>
          <a:p>
            <a:pPr lvl="1"/>
            <a:r>
              <a:rPr lang="en-GB" dirty="0" smtClean="0"/>
              <a:t>N – 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38658" y="2394389"/>
            <a:ext cx="4198290" cy="3545235"/>
            <a:chOff x="5534107" y="2790908"/>
            <a:chExt cx="4198290" cy="354523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217920" y="2790908"/>
              <a:ext cx="0" cy="300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979381" y="5605670"/>
              <a:ext cx="3753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828" y="5939624"/>
                  <a:ext cx="510076" cy="3965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981" y="5939624"/>
                  <a:ext cx="412677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8437659" y="5605670"/>
              <a:ext cx="119137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5400000">
              <a:off x="7620827" y="5344435"/>
              <a:ext cx="324679" cy="1190377"/>
            </a:xfrm>
            <a:prstGeom prst="rightBrace">
              <a:avLst>
                <a:gd name="adj1" fmla="val 18129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6376946" y="3544957"/>
              <a:ext cx="2060713" cy="20607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34107" y="392437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loss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632D758A-BDAF-4AB9-8E10-233754196623}"/>
                  </a:ext>
                </a:extLst>
              </p:cNvPr>
              <p:cNvSpPr txBox="1"/>
              <p:nvPr/>
            </p:nvSpPr>
            <p:spPr>
              <a:xfrm>
                <a:off x="8022471" y="1416067"/>
                <a:ext cx="3318922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32D758A-BDAF-4AB9-8E10-23375419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71" y="1416067"/>
                <a:ext cx="3318922" cy="839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3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that you found some values for the parameters W such that the loss function is 0.</a:t>
            </a:r>
            <a:r>
              <a:rPr lang="en-GB" dirty="0"/>
              <a:t> </a:t>
            </a:r>
            <a:r>
              <a:rPr lang="en-GB" dirty="0" smtClean="0"/>
              <a:t>Do you think there is a single setting for the parameters W, such that the loss is 0?</a:t>
            </a:r>
          </a:p>
        </p:txBody>
      </p:sp>
    </p:spTree>
    <p:extLst>
      <p:ext uri="{BB962C8B-B14F-4D97-AF65-F5344CB8AC3E}">
        <p14:creationId xmlns:p14="http://schemas.microsoft.com/office/powerpoint/2010/main" val="19107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that you found some values for the parameters W such that the loss function is 0.</a:t>
            </a:r>
            <a:r>
              <a:rPr lang="en-GB" dirty="0"/>
              <a:t> </a:t>
            </a:r>
            <a:r>
              <a:rPr lang="en-GB" dirty="0" smtClean="0"/>
              <a:t>Do you think there is a single setting for the parameters W, such that the loss is 0?</a:t>
            </a:r>
          </a:p>
          <a:p>
            <a:pPr lvl="1"/>
            <a:r>
              <a:rPr lang="en-GB" dirty="0" smtClean="0"/>
              <a:t>W, 2W, 3W, </a:t>
            </a:r>
            <a:r>
              <a:rPr lang="el-GR" dirty="0" smtClean="0"/>
              <a:t>α</a:t>
            </a:r>
            <a:r>
              <a:rPr lang="en-GB" dirty="0" smtClean="0"/>
              <a:t>W</a:t>
            </a:r>
          </a:p>
          <a:p>
            <a:pPr lvl="1"/>
            <a:r>
              <a:rPr lang="en-GB" dirty="0" smtClean="0"/>
              <a:t>extend the </a:t>
            </a:r>
            <a:r>
              <a:rPr lang="en-GB" dirty="0"/>
              <a:t>loss function with a </a:t>
            </a:r>
            <a:r>
              <a:rPr lang="en-GB" b="1" dirty="0"/>
              <a:t>regularization penalty</a:t>
            </a:r>
            <a:r>
              <a:rPr lang="en-GB" dirty="0"/>
              <a:t> </a:t>
            </a:r>
            <a:r>
              <a:rPr lang="en-GB" dirty="0" smtClean="0"/>
              <a:t>to discourage large weights</a:t>
            </a:r>
          </a:p>
        </p:txBody>
      </p:sp>
    </p:spTree>
    <p:extLst>
      <p:ext uri="{BB962C8B-B14F-4D97-AF65-F5344CB8AC3E}">
        <p14:creationId xmlns:p14="http://schemas.microsoft.com/office/powerpoint/2010/main" val="33254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pic>
        <p:nvPicPr>
          <p:cNvPr id="7172" name="Picture 4" descr="Tools of science: Induction and Occam's razor | Occam's razor, Ockham's  razor, Raz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002" y="778192"/>
            <a:ext cx="368617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8080" y="6178163"/>
            <a:ext cx="3836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source:  </a:t>
            </a:r>
            <a:r>
              <a:rPr lang="en-GB" sz="800" dirty="0">
                <a:hlinkClick r:id="rId3"/>
              </a:rPr>
              <a:t>https://ro.pinterest.com/pin/192669690286459858/?</a:t>
            </a:r>
            <a:r>
              <a:rPr lang="en-GB" sz="800" dirty="0" smtClean="0">
                <a:hlinkClick r:id="rId3"/>
              </a:rPr>
              <a:t>nic_v2=1a57hjLPe</a:t>
            </a:r>
            <a:r>
              <a:rPr lang="en-GB" sz="800" dirty="0" smtClean="0"/>
              <a:t> </a:t>
            </a:r>
            <a:endParaRPr lang="en-GB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7113499" y="5413053"/>
            <a:ext cx="485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Occam’s razor: "the </a:t>
            </a:r>
            <a:r>
              <a:rPr lang="en-GB" dirty="0"/>
              <a:t>simplest explanation is most likely the right one"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6335" y="2286085"/>
                <a:ext cx="4761627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λ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5" y="2286085"/>
                <a:ext cx="4761627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2615476" y="3299791"/>
            <a:ext cx="74842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5827" y="3419062"/>
            <a:ext cx="102771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Data loss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570136" y="2520563"/>
            <a:ext cx="771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77148" y="2111645"/>
            <a:ext cx="19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Regularization loss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97" y="4460682"/>
            <a:ext cx="648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Prevent </a:t>
            </a:r>
            <a:r>
              <a:rPr lang="en-GB" sz="2400" dirty="0" err="1" smtClean="0"/>
              <a:t>overfitting</a:t>
            </a:r>
            <a:r>
              <a:rPr lang="en-GB" sz="2400" dirty="0" smtClean="0"/>
              <a:t> (the model will perform ”too” well on the training data)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Make the model simpler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33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Regularization</a:t>
            </a:r>
            <a:br>
              <a:rPr lang="en-GB" dirty="0"/>
            </a:br>
            <a:r>
              <a:rPr lang="en-GB" dirty="0"/>
              <a:t>L2 </a:t>
            </a:r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/>
                  <a:t>x = [2, 0.1, 0.1, 0.5]</a:t>
                </a:r>
              </a:p>
              <a:p>
                <a:pPr marL="457200" lvl="1" indent="0">
                  <a:buNone/>
                </a:pPr>
                <a:r>
                  <a:rPr lang="en-GB" dirty="0"/>
                  <a:t>W1 = [0.2, 0.8, 0.2, 0.1]  → R(W) = </a:t>
                </a:r>
                <a:r>
                  <a:rPr lang="en-GB" dirty="0" smtClean="0"/>
                  <a:t>0.73</a:t>
                </a:r>
              </a:p>
              <a:p>
                <a:pPr marL="457200" lvl="1" indent="0">
                  <a:buNone/>
                </a:pPr>
                <a:r>
                  <a:rPr lang="en-GB" dirty="0" smtClean="0"/>
                  <a:t>W2 </a:t>
                </a:r>
                <a:r>
                  <a:rPr lang="en-GB" dirty="0"/>
                  <a:t>= [1, 0, 0, 0] → R(W) = 1        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173941" y="3165181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W1· X </a:t>
            </a:r>
            <a:r>
              <a:rPr lang="en-GB" dirty="0"/>
              <a:t>= </a:t>
            </a:r>
            <a:r>
              <a:rPr lang="en-GB" dirty="0" smtClean="0"/>
              <a:t>2</a:t>
            </a:r>
          </a:p>
          <a:p>
            <a:r>
              <a:rPr lang="en-GB" dirty="0" smtClean="0"/>
              <a:t>W2· X </a:t>
            </a:r>
            <a:r>
              <a:rPr lang="en-GB" dirty="0"/>
              <a:t>= </a:t>
            </a:r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2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Regularization</a:t>
            </a:r>
            <a:br>
              <a:rPr lang="en-GB" dirty="0"/>
            </a:br>
            <a:r>
              <a:rPr lang="en-GB" dirty="0"/>
              <a:t>L2 </a:t>
            </a:r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x </a:t>
                </a:r>
                <a:r>
                  <a:rPr lang="en-GB" dirty="0"/>
                  <a:t>= [2, 0.1, 0.1, 0.5]</a:t>
                </a:r>
              </a:p>
              <a:p>
                <a:pPr marL="457200" lvl="1" indent="0">
                  <a:buNone/>
                </a:pPr>
                <a:r>
                  <a:rPr lang="en-GB" dirty="0"/>
                  <a:t>W1 = [0.2, 0.8, 0.2, 0.1]  → </a:t>
                </a:r>
                <a:r>
                  <a:rPr lang="en-GB" dirty="0">
                    <a:solidFill>
                      <a:srgbClr val="FF0000"/>
                    </a:solidFill>
                  </a:rPr>
                  <a:t>R(W) = 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0.73</a:t>
                </a:r>
              </a:p>
              <a:p>
                <a:pPr marL="457200" lvl="1" indent="0">
                  <a:buNone/>
                </a:pPr>
                <a:r>
                  <a:rPr lang="en-GB" dirty="0" smtClean="0"/>
                  <a:t>W2 </a:t>
                </a:r>
                <a:r>
                  <a:rPr lang="en-GB" dirty="0"/>
                  <a:t>= [1, 0, 0, 0] → R(W) = 1        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GB" dirty="0"/>
                  <a:t>Prefers to “spread out” the weights such that each element has the same influence on the prediction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173941" y="3655324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W1· X </a:t>
            </a:r>
            <a:r>
              <a:rPr lang="en-GB" dirty="0"/>
              <a:t>= </a:t>
            </a:r>
            <a:r>
              <a:rPr lang="en-GB" dirty="0" smtClean="0"/>
              <a:t>2</a:t>
            </a:r>
          </a:p>
          <a:p>
            <a:r>
              <a:rPr lang="en-GB" dirty="0" smtClean="0"/>
              <a:t>W2· X </a:t>
            </a:r>
            <a:r>
              <a:rPr lang="en-GB" dirty="0"/>
              <a:t>= </a:t>
            </a:r>
            <a:r>
              <a:rPr lang="en-GB" dirty="0" smtClean="0"/>
              <a:t>2</a:t>
            </a:r>
            <a:endParaRPr lang="en-GB" dirty="0"/>
          </a:p>
        </p:txBody>
      </p:sp>
      <p:pic>
        <p:nvPicPr>
          <p:cNvPr id="6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5305" y="2852676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Regularization</a:t>
            </a:r>
            <a:br>
              <a:rPr lang="en-GB" dirty="0"/>
            </a:br>
            <a:r>
              <a:rPr lang="en-GB" dirty="0"/>
              <a:t>L1 </a:t>
            </a:r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GB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| 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  <m:r>
                                <a:rPr lang="en-GB" b="0" i="1" smtClean="0"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68125" y="31187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x = </a:t>
            </a:r>
            <a:r>
              <a:rPr lang="en-GB" sz="2400" dirty="0" smtClean="0"/>
              <a:t>[2, 0.1, 0.1, 0.5]</a:t>
            </a:r>
            <a:endParaRPr lang="en-GB" sz="2400" dirty="0"/>
          </a:p>
          <a:p>
            <a:pPr lvl="1"/>
            <a:r>
              <a:rPr lang="en-GB" sz="2400" dirty="0"/>
              <a:t>W1 = [</a:t>
            </a:r>
            <a:r>
              <a:rPr lang="en-GB" sz="2400" dirty="0" smtClean="0"/>
              <a:t>0.2, 0.8, 0.2, 0.1]  </a:t>
            </a:r>
            <a:r>
              <a:rPr lang="en-GB" sz="2400" dirty="0"/>
              <a:t>→ R(W) = </a:t>
            </a:r>
            <a:r>
              <a:rPr lang="en-GB" sz="2400" dirty="0" smtClean="0"/>
              <a:t>1.4</a:t>
            </a:r>
          </a:p>
          <a:p>
            <a:pPr lvl="1"/>
            <a:r>
              <a:rPr lang="en-GB" sz="2400" dirty="0" smtClean="0"/>
              <a:t>W2 = [1, 0, 0, 0] → R(W) = 1         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32035" y="318847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W1· X = 2</a:t>
            </a:r>
          </a:p>
          <a:p>
            <a:r>
              <a:rPr lang="en-GB" dirty="0"/>
              <a:t>W2· X = 2</a:t>
            </a:r>
          </a:p>
        </p:txBody>
      </p:sp>
    </p:spTree>
    <p:extLst>
      <p:ext uri="{BB962C8B-B14F-4D97-AF65-F5344CB8AC3E}">
        <p14:creationId xmlns:p14="http://schemas.microsoft.com/office/powerpoint/2010/main" val="18920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Regularization</a:t>
            </a:r>
            <a:br>
              <a:rPr lang="en-GB" dirty="0"/>
            </a:br>
            <a:r>
              <a:rPr lang="en-GB" dirty="0"/>
              <a:t>L1 </a:t>
            </a:r>
            <a:r>
              <a:rPr lang="en-GB" dirty="0" smtClean="0"/>
              <a:t>regularization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GB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| 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  <m:r>
                                <a:rPr lang="en-GB" b="0" i="1" smtClean="0"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lvl="1"/>
                <a:r>
                  <a:rPr lang="en-GB" dirty="0" smtClean="0"/>
                  <a:t>Prefers </a:t>
                </a:r>
                <a:r>
                  <a:rPr lang="en-GB" dirty="0"/>
                  <a:t>more sparse weight matrices, most of the values in W should be close to 0, except for some values where the weights are allowed to deviate</a:t>
                </a:r>
              </a:p>
              <a:p>
                <a:pPr lvl="1"/>
                <a:r>
                  <a:rPr lang="en-GB" dirty="0"/>
                  <a:t>Feature selection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43" y="1809722"/>
                <a:ext cx="10515600" cy="4351338"/>
              </a:xfrm>
              <a:blipFill rotWithShape="1">
                <a:blip r:embed="rId2"/>
                <a:stretch>
                  <a:fillRect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68125" y="27844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x = </a:t>
            </a:r>
            <a:r>
              <a:rPr lang="en-GB" sz="2400" dirty="0" smtClean="0"/>
              <a:t>[2, 0.1, 0.1, 0.5]</a:t>
            </a:r>
            <a:endParaRPr lang="en-GB" sz="2400" dirty="0"/>
          </a:p>
          <a:p>
            <a:pPr lvl="1"/>
            <a:r>
              <a:rPr lang="en-GB" sz="2400" dirty="0"/>
              <a:t>W1 = [</a:t>
            </a:r>
            <a:r>
              <a:rPr lang="en-GB" sz="2400" dirty="0" smtClean="0"/>
              <a:t>0.2, 0.8, 0.2, 0.1]  </a:t>
            </a:r>
            <a:r>
              <a:rPr lang="en-GB" sz="2400" dirty="0"/>
              <a:t>→ R(W) = </a:t>
            </a:r>
            <a:r>
              <a:rPr lang="en-GB" sz="2400" dirty="0" smtClean="0"/>
              <a:t>1.4</a:t>
            </a:r>
          </a:p>
          <a:p>
            <a:pPr lvl="1"/>
            <a:r>
              <a:rPr lang="en-GB" sz="2400" dirty="0" smtClean="0"/>
              <a:t>W2 = [1, 0, 0, 0] → </a:t>
            </a:r>
            <a:r>
              <a:rPr lang="en-GB" sz="2400" dirty="0" smtClean="0">
                <a:solidFill>
                  <a:srgbClr val="FF0000"/>
                </a:solidFill>
              </a:rPr>
              <a:t>R(W) = 1        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035" y="278445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W1· X = 2</a:t>
            </a:r>
          </a:p>
          <a:p>
            <a:r>
              <a:rPr lang="en-GB" dirty="0"/>
              <a:t>W2· X = 2</a:t>
            </a:r>
          </a:p>
        </p:txBody>
      </p:sp>
      <p:pic>
        <p:nvPicPr>
          <p:cNvPr id="6" name="Picture 4" descr="Thumb Up free vector icons designed by Freepik | Thumbs up icon, Thumbs up  drawing, Facebook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29298" y="3312855"/>
            <a:ext cx="1018786" cy="10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7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6EDFA7D-B65A-4012-B80A-AE072DFC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53" y="91808"/>
            <a:ext cx="10515600" cy="1325563"/>
          </a:xfrm>
        </p:spPr>
        <p:txBody>
          <a:bodyPr/>
          <a:lstStyle/>
          <a:p>
            <a:r>
              <a:rPr lang="en-GB" dirty="0"/>
              <a:t>Classification challenges</a:t>
            </a:r>
          </a:p>
        </p:txBody>
      </p:sp>
      <p:pic>
        <p:nvPicPr>
          <p:cNvPr id="1026" name="Picture 2" descr="Pets Who Are Brilliant at Hiding in Plain Sight - LIFE WITH DOGS">
            <a:extLst>
              <a:ext uri="{FF2B5EF4-FFF2-40B4-BE49-F238E27FC236}">
                <a16:creationId xmlns="" xmlns:a16="http://schemas.microsoft.com/office/drawing/2014/main" id="{06D94986-D64C-4C3C-90A9-F67C12CC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17652"/>
          <a:stretch/>
        </p:blipFill>
        <p:spPr bwMode="auto">
          <a:xfrm>
            <a:off x="9457668" y="1432531"/>
            <a:ext cx="2646000" cy="16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Top White Cat Names in Canada | The Dog People by Rover.com">
            <a:extLst>
              <a:ext uri="{FF2B5EF4-FFF2-40B4-BE49-F238E27FC236}">
                <a16:creationId xmlns="" xmlns:a16="http://schemas.microsoft.com/office/drawing/2014/main" id="{2DB05D50-4F9C-4AE1-8492-4FECB520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96" y="4970365"/>
            <a:ext cx="2646147" cy="16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ine Coon Cat Breed Information">
            <a:extLst>
              <a:ext uri="{FF2B5EF4-FFF2-40B4-BE49-F238E27FC236}">
                <a16:creationId xmlns="" xmlns:a16="http://schemas.microsoft.com/office/drawing/2014/main" id="{21760149-9612-45A3-BF5C-FD22561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3" y="2170661"/>
            <a:ext cx="3360000" cy="19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Quick Guide to Feline Behavior: What Does It Mean When Cats Hide? | Cat  Care of Vinings">
            <a:extLst>
              <a:ext uri="{FF2B5EF4-FFF2-40B4-BE49-F238E27FC236}">
                <a16:creationId xmlns="" xmlns:a16="http://schemas.microsoft.com/office/drawing/2014/main" id="{52C2A2EB-05F5-40FF-9323-72AE4FE7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12" y="4963888"/>
            <a:ext cx="2520000" cy="167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5617BE-6A3F-4697-AB53-80FDFE5F22BA}"/>
              </a:ext>
            </a:extLst>
          </p:cNvPr>
          <p:cNvSpPr txBox="1"/>
          <p:nvPr/>
        </p:nvSpPr>
        <p:spPr>
          <a:xfrm>
            <a:off x="663118" y="1848692"/>
            <a:ext cx="21636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View point variations</a:t>
            </a:r>
          </a:p>
          <a:p>
            <a:r>
              <a:rPr lang="en-GB" dirty="0"/>
              <a:t>Occlusions</a:t>
            </a:r>
          </a:p>
          <a:p>
            <a:r>
              <a:rPr lang="en-GB" dirty="0"/>
              <a:t>Scale variation</a:t>
            </a:r>
          </a:p>
          <a:p>
            <a:r>
              <a:rPr lang="en-GB" dirty="0"/>
              <a:t>Deformation</a:t>
            </a:r>
          </a:p>
          <a:p>
            <a:r>
              <a:rPr lang="en-GB" dirty="0"/>
              <a:t>Lightning conditions</a:t>
            </a:r>
          </a:p>
          <a:p>
            <a:r>
              <a:rPr lang="en-GB" dirty="0"/>
              <a:t>Background clutter</a:t>
            </a:r>
          </a:p>
          <a:p>
            <a:r>
              <a:rPr lang="en-GB" dirty="0"/>
              <a:t>Intra-class variation</a:t>
            </a:r>
          </a:p>
        </p:txBody>
      </p:sp>
      <p:pic>
        <p:nvPicPr>
          <p:cNvPr id="1034" name="Picture 10" descr="My cat likes to hide under the rug : mildlyinteresting">
            <a:extLst>
              <a:ext uri="{FF2B5EF4-FFF2-40B4-BE49-F238E27FC236}">
                <a16:creationId xmlns="" xmlns:a16="http://schemas.microsoft.com/office/drawing/2014/main" id="{581667F3-2651-4576-9C82-0434F9A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95" y="3105004"/>
            <a:ext cx="2646147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y cat being a contortionist. 😁 : noodlebones">
            <a:extLst>
              <a:ext uri="{FF2B5EF4-FFF2-40B4-BE49-F238E27FC236}">
                <a16:creationId xmlns="" xmlns:a16="http://schemas.microsoft.com/office/drawing/2014/main" id="{12456FAC-DF85-4ED0-A018-49D3978B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2" y="4122838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Пин от пользователя Riannah Avora на доске Легкие рисунки в 2020 г |  Животные, Кот, Милые животные">
            <a:extLst>
              <a:ext uri="{FF2B5EF4-FFF2-40B4-BE49-F238E27FC236}">
                <a16:creationId xmlns="" xmlns:a16="http://schemas.microsoft.com/office/drawing/2014/main" id="{B676B7D3-0ABC-46F1-AE95-66D94E40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03" y="1432532"/>
            <a:ext cx="2520000" cy="353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45 Cat Breeds With the Friendliest Personalities | FamilyMinded">
            <a:extLst>
              <a:ext uri="{FF2B5EF4-FFF2-40B4-BE49-F238E27FC236}">
                <a16:creationId xmlns="" xmlns:a16="http://schemas.microsoft.com/office/drawing/2014/main" id="{99942D39-A995-4E54-95C3-EE0414102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6" y="4153158"/>
            <a:ext cx="3171126" cy="24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312685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2162755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804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781526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1391479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𝑓</m:t>
                    </m:r>
                    <m:r>
                      <a:rPr lang="en-GB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, </m:t>
                    </m:r>
                    <m:r>
                      <a:rPr lang="en-GB" b="0" i="1" smtClean="0">
                        <a:latin typeface="Cambria Math"/>
                      </a:rPr>
                      <m:t>𝑊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433" t="-8197" r="-8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89137" y="3892099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C00000"/>
                </a:solidFill>
              </a:rPr>
              <a:t>Softmax</a:t>
            </a:r>
            <a:r>
              <a:rPr lang="en-GB" dirty="0" smtClean="0">
                <a:solidFill>
                  <a:srgbClr val="C00000"/>
                </a:solidFill>
              </a:rPr>
              <a:t> function 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242712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1391479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𝑓</m:t>
                    </m:r>
                    <m:r>
                      <a:rPr lang="en-GB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, </m:t>
                    </m:r>
                    <m:r>
                      <a:rPr lang="en-GB" b="0" i="1" smtClean="0">
                        <a:latin typeface="Cambria Math"/>
                      </a:rPr>
                      <m:t>𝑊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433" t="-8197" r="-8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89137" y="3892099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C00000"/>
                </a:solidFill>
              </a:rPr>
              <a:t>Softmax</a:t>
            </a:r>
            <a:r>
              <a:rPr lang="en-GB" dirty="0" smtClean="0">
                <a:solidFill>
                  <a:srgbClr val="C00000"/>
                </a:solidFill>
              </a:rPr>
              <a:t> function 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18282" y="5104737"/>
            <a:ext cx="1406886" cy="612648"/>
          </a:xfrm>
          <a:prstGeom prst="wedgeRectCallout">
            <a:avLst>
              <a:gd name="adj1" fmla="val 69124"/>
              <a:gd name="adj2" fmla="val -971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normalize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8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785" y="245856"/>
            <a:ext cx="10515600" cy="1193331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 smtClean="0"/>
              <a:t>softmax</a:t>
            </a:r>
            <a:r>
              <a:rPr lang="en-GB" dirty="0" smtClean="0"/>
              <a:t> classifier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560476"/>
              </p:ext>
            </p:extLst>
          </p:nvPr>
        </p:nvGraphicFramePr>
        <p:xfrm>
          <a:off x="629024" y="3053303"/>
          <a:ext cx="5875337" cy="235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024" y="3053303"/>
                        <a:ext cx="5875337" cy="235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8086" y="1391479"/>
            <a:ext cx="8222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 far, we don’t have interpretation for the outputs of the score function</a:t>
            </a:r>
          </a:p>
          <a:p>
            <a:endParaRPr lang="en-GB" sz="2800" dirty="0" smtClean="0"/>
          </a:p>
          <a:p>
            <a:r>
              <a:rPr lang="en-GB" sz="2800" dirty="0" smtClean="0"/>
              <a:t>What if we would like to determine the probability of each class?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91" y="4154556"/>
                <a:ext cx="2971454" cy="7226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𝑓</m:t>
                    </m:r>
                    <m:r>
                      <a:rPr lang="en-GB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, </m:t>
                    </m:r>
                    <m:r>
                      <a:rPr lang="en-GB" b="0" i="1" smtClean="0">
                        <a:latin typeface="Cambria Math"/>
                      </a:rPr>
                      <m:t>𝑊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20" y="4239597"/>
                <a:ext cx="141737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433" t="-8197" r="-8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89137" y="3892099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C00000"/>
                </a:solidFill>
              </a:rPr>
              <a:t>Softmax</a:t>
            </a:r>
            <a:r>
              <a:rPr lang="en-GB" dirty="0" smtClean="0">
                <a:solidFill>
                  <a:srgbClr val="C00000"/>
                </a:solidFill>
              </a:rPr>
              <a:t> function 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18282" y="5104737"/>
            <a:ext cx="1406886" cy="612648"/>
          </a:xfrm>
          <a:prstGeom prst="wedgeRectCallout">
            <a:avLst>
              <a:gd name="adj1" fmla="val 69124"/>
              <a:gd name="adj2" fmla="val -971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normalize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899183"/>
              </p:ext>
            </p:extLst>
          </p:nvPr>
        </p:nvGraphicFramePr>
        <p:xfrm>
          <a:off x="159523" y="325465"/>
          <a:ext cx="5875338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Document" r:id="rId4" imgW="5875638" imgH="2322803" progId="Word.Document.12">
                  <p:embed/>
                </p:oleObj>
              </mc:Choice>
              <mc:Fallback>
                <p:oleObj name="Document" r:id="rId4" imgW="5875638" imgH="2322803" progId="Word.Document.1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23" y="325465"/>
                        <a:ext cx="5875338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73788" y="437322"/>
            <a:ext cx="4956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 = </a:t>
            </a:r>
          </a:p>
          <a:p>
            <a:r>
              <a:rPr lang="en-GB" dirty="0" smtClean="0"/>
              <a:t>[</a:t>
            </a:r>
          </a:p>
          <a:p>
            <a:r>
              <a:rPr lang="en-GB" dirty="0" smtClean="0"/>
              <a:t>3.2</a:t>
            </a:r>
          </a:p>
          <a:p>
            <a:r>
              <a:rPr lang="en-GB" dirty="0" smtClean="0"/>
              <a:t>-5</a:t>
            </a:r>
          </a:p>
          <a:p>
            <a:r>
              <a:rPr lang="en-GB" dirty="0" smtClean="0"/>
              <a:t>10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56206" y="510209"/>
                <a:ext cx="129554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GB" dirty="0" smtClean="0"/>
                  <a:t> = </a:t>
                </a:r>
              </a:p>
              <a:p>
                <a:r>
                  <a:rPr lang="en-GB" dirty="0" smtClean="0"/>
                  <a:t>[</a:t>
                </a:r>
              </a:p>
              <a:p>
                <a:r>
                  <a:rPr lang="en-GB" dirty="0"/>
                  <a:t>24.5325</a:t>
                </a:r>
              </a:p>
              <a:p>
                <a:r>
                  <a:rPr lang="en-GB" dirty="0"/>
                  <a:t>0.0067</a:t>
                </a:r>
              </a:p>
              <a:p>
                <a:r>
                  <a:rPr lang="en-GB" dirty="0"/>
                  <a:t>22026.4658</a:t>
                </a:r>
              </a:p>
              <a:p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06" y="510209"/>
                <a:ext cx="1295547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3756" t="-1742" r="-3286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87296" y="2620310"/>
                <a:ext cx="2040943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= </a:t>
                </a:r>
                <a:r>
                  <a:rPr lang="en-GB" dirty="0"/>
                  <a:t>22,051.005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296" y="2620310"/>
                <a:ext cx="2040943" cy="400944"/>
              </a:xfrm>
              <a:prstGeom prst="rect">
                <a:avLst/>
              </a:prstGeom>
              <a:blipFill rotWithShape="1">
                <a:blip r:embed="rId7"/>
                <a:stretch>
                  <a:fillRect l="-16716" t="-109091" r="-1493" b="-16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89198" y="77031"/>
                <a:ext cx="1058303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198" y="77031"/>
                <a:ext cx="1058303" cy="72058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425191" y="797613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0.0011125</a:t>
            </a:r>
          </a:p>
          <a:p>
            <a:r>
              <a:rPr lang="en-GB" dirty="0"/>
              <a:t>0.0000003</a:t>
            </a:r>
          </a:p>
          <a:p>
            <a:r>
              <a:rPr lang="en-GB" dirty="0" smtClean="0"/>
              <a:t>0.9988872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740348" y="1314485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softmax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304012" y="4329317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/>
              <a:t>0.0011125</a:t>
            </a:r>
          </a:p>
          <a:p>
            <a:r>
              <a:rPr lang="en-GB" dirty="0"/>
              <a:t>0.0000003</a:t>
            </a:r>
          </a:p>
          <a:p>
            <a:r>
              <a:rPr lang="en-GB" dirty="0" smtClean="0"/>
              <a:t>0.9988872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04012" y="3844325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softmax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492487" y="4890052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689198" y="3959985"/>
            <a:ext cx="360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</a:t>
            </a:r>
            <a:r>
              <a:rPr lang="en-GB" dirty="0" err="1" smtClean="0"/>
              <a:t>ardmax</a:t>
            </a:r>
            <a:r>
              <a:rPr lang="en-GB" dirty="0" smtClean="0"/>
              <a:t> function, one hot encoding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7694496" y="4358304"/>
            <a:ext cx="1349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</a:t>
            </a:r>
          </a:p>
          <a:p>
            <a:r>
              <a:rPr lang="en-GB" dirty="0" smtClean="0"/>
              <a:t>0</a:t>
            </a:r>
          </a:p>
          <a:p>
            <a:r>
              <a:rPr lang="en-GB" dirty="0" smtClean="0"/>
              <a:t>0</a:t>
            </a:r>
          </a:p>
          <a:p>
            <a:r>
              <a:rPr lang="en-GB" dirty="0" smtClean="0"/>
              <a:t>1</a:t>
            </a:r>
          </a:p>
          <a:p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6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2306209" cy="145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2306209" cy="14581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- prediction for class j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blipFill rotWithShape="1">
                <a:blip r:embed="rId3"/>
                <a:stretch>
                  <a:fillRect t="-6250" r="-1259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 smtClean="0"/>
                  <a:t>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 − </m:t>
                        </m:r>
                        <m:r>
                          <a:rPr lang="en-GB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b="0" i="1" dirty="0" smtClean="0">
                  <a:latin typeface="Cambria Math"/>
                </a:endParaRPr>
              </a:p>
              <a:p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0" smtClean="0">
                          <a:latin typeface="Cambria Math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5223" y="1852654"/>
                <a:ext cx="55738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Intuition: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GB" dirty="0" smtClean="0"/>
                  <a:t>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−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log</m:t>
                    </m:r>
                    <m:r>
                      <a:rPr lang="en-GB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should be as small as possible</a:t>
                </a:r>
                <a:endParaRPr lang="en-GB" dirty="0"/>
              </a:p>
              <a:p>
                <a:pPr lvl="1"/>
                <a:r>
                  <a:rPr lang="en-GB" dirty="0" smtClean="0"/>
                  <a:t>→ the correct probability class should be as big as possible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3" y="1852654"/>
                <a:ext cx="5573865" cy="1477328"/>
              </a:xfrm>
              <a:prstGeom prst="rect">
                <a:avLst/>
              </a:prstGeom>
              <a:blipFill rotWithShape="1">
                <a:blip r:embed="rId5"/>
                <a:stretch>
                  <a:fillRect l="-874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2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2271712" cy="14581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- prediction for class j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4" y="890546"/>
                <a:ext cx="2418162" cy="391646"/>
              </a:xfrm>
              <a:prstGeom prst="rect">
                <a:avLst/>
              </a:prstGeom>
              <a:blipFill rotWithShape="1">
                <a:blip r:embed="rId3"/>
                <a:stretch>
                  <a:fillRect t="-6250" r="-1259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 smtClean="0"/>
                  <a:t>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 − </m:t>
                        </m:r>
                        <m:r>
                          <a:rPr lang="en-GB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b="0" i="1" dirty="0" smtClean="0">
                  <a:latin typeface="Cambria Math"/>
                </a:endParaRPr>
              </a:p>
              <a:p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0" smtClean="0">
                          <a:latin typeface="Cambria Math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2125371"/>
                <a:ext cx="1858394" cy="1477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5223" y="1852654"/>
                <a:ext cx="557386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Intuition: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GB" dirty="0" smtClean="0"/>
                  <a:t>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−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log</m:t>
                    </m:r>
                    <m:r>
                      <a:rPr lang="en-GB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should be as small as possible</a:t>
                </a:r>
                <a:endParaRPr lang="en-GB" dirty="0"/>
              </a:p>
              <a:p>
                <a:pPr lvl="1"/>
                <a:r>
                  <a:rPr lang="en-GB" dirty="0" smtClean="0"/>
                  <a:t>→ the correct probability class should be as big as possible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 smtClean="0"/>
              </a:p>
              <a:p>
                <a:r>
                  <a:rPr lang="en-GB" dirty="0" smtClean="0"/>
                  <a:t>This loss function just looks at the correct class from the ground truth and tries to make the predicted probability of that class as big as possible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23" y="1852654"/>
                <a:ext cx="5573865" cy="3139321"/>
              </a:xfrm>
              <a:prstGeom prst="rect">
                <a:avLst/>
              </a:prstGeom>
              <a:blipFill rotWithShape="1">
                <a:blip r:embed="rId5"/>
                <a:stretch>
                  <a:fillRect l="-874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Min 0</a:t>
                </a:r>
              </a:p>
              <a:p>
                <a:pPr lvl="1"/>
                <a:r>
                  <a:rPr lang="en-GB" dirty="0" smtClean="0"/>
                  <a:t>Max infinity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4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Min 0</a:t>
                </a:r>
              </a:p>
              <a:p>
                <a:pPr lvl="1"/>
                <a:r>
                  <a:rPr lang="en-GB" dirty="0" smtClean="0"/>
                  <a:t>Max infinity</a:t>
                </a:r>
              </a:p>
              <a:p>
                <a:r>
                  <a:rPr lang="en-GB" dirty="0" smtClean="0"/>
                  <a:t>At initialization, when all the predicted scores will be approximately equal, what is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 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59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F7AAA9-EF5D-4D5B-B30C-F44626F59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598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</p:spPr>
            <p:txBody>
              <a:bodyPr/>
              <a:lstStyle/>
              <a:p>
                <a:r>
                  <a:rPr lang="en-GB" dirty="0" smtClean="0"/>
                  <a:t>What is the minimum and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Min 0</a:t>
                </a:r>
              </a:p>
              <a:p>
                <a:pPr lvl="1"/>
                <a:r>
                  <a:rPr lang="en-GB" dirty="0" smtClean="0"/>
                  <a:t>Max infinity</a:t>
                </a:r>
              </a:p>
              <a:p>
                <a:r>
                  <a:rPr lang="en-GB" dirty="0" smtClean="0"/>
                  <a:t>At initialization, when all the predicted scores will be approximately equal, what is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?</a:t>
                </a:r>
              </a:p>
              <a:p>
                <a:pPr lvl="1"/>
                <a:r>
                  <a:rPr lang="en-GB" dirty="0" smtClean="0"/>
                  <a:t>-log(1/C) = log (C)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0463"/>
                <a:ext cx="10515600" cy="3966500"/>
              </a:xfrm>
              <a:blipFill rotWithShape="1">
                <a:blip r:embed="rId2"/>
                <a:stretch>
                  <a:fillRect l="-1043" t="-2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𝐿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47" y="667215"/>
                <a:ext cx="4156573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log</m:t>
                      </m:r>
                      <m:r>
                        <a:rPr lang="en-GB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6" y="667215"/>
                <a:ext cx="1764842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3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Optimization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How can we find the best value for W?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916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Hiker - Free people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iker - Free peopl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2" descr="Hiker - Free peopl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 descr="All about Gradient Descent and its variants | by Anjana Yadav | Analytics 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93" y="2471516"/>
            <a:ext cx="3810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10577" y="4834393"/>
            <a:ext cx="25128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 smtClean="0"/>
              <a:t>Follow the slope!</a:t>
            </a:r>
            <a:endParaRPr lang="en-GB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525311" y="389612"/>
            <a:ext cx="1101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Gradient descent</a:t>
            </a:r>
            <a:endParaRPr lang="en-GB" sz="4400" dirty="0"/>
          </a:p>
        </p:txBody>
      </p:sp>
      <p:pic>
        <p:nvPicPr>
          <p:cNvPr id="7172" name="Picture 4" descr="Linear Regression Simplified – Ordinary Least Square vs Gradient Descent –  mc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394549"/>
            <a:ext cx="6876061" cy="457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 the slope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664" y="1706356"/>
            <a:ext cx="10515600" cy="4351338"/>
          </a:xfrm>
        </p:spPr>
        <p:txBody>
          <a:bodyPr/>
          <a:lstStyle/>
          <a:p>
            <a:r>
              <a:rPr lang="en-GB" dirty="0" smtClean="0"/>
              <a:t>In 1D the derivative of a function is:</a:t>
            </a:r>
          </a:p>
          <a:p>
            <a:pPr lvl="1"/>
            <a:r>
              <a:rPr lang="en-GB" dirty="0" smtClean="0"/>
              <a:t>Slope of the “line”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1624B1F-691C-4D32-8CA5-1E8B68471B1F}"/>
                  </a:ext>
                </a:extLst>
              </p:cNvPr>
              <p:cNvSpPr txBox="1"/>
              <p:nvPr/>
            </p:nvSpPr>
            <p:spPr>
              <a:xfrm>
                <a:off x="2604256" y="2976924"/>
                <a:ext cx="4623480" cy="53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(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b="0" i="1" smtClean="0">
                          <a:latin typeface="Cambria Math"/>
                        </a:rPr>
                        <m:t>)=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624B1F-691C-4D32-8CA5-1E8B6847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56" y="2976924"/>
                <a:ext cx="4623480" cy="537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0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 the slope</a:t>
            </a:r>
            <a:endParaRPr lang="en-GB" dirty="0"/>
          </a:p>
        </p:txBody>
      </p:sp>
      <p:pic>
        <p:nvPicPr>
          <p:cNvPr id="8194" name="Picture 2" descr="Stochastic Gradient Descent. Ever wondered of a problem which… | by Harshit  Dawar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5" y="2177466"/>
            <a:ext cx="6137662" cy="38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124" y="6575459"/>
            <a:ext cx="52357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Image </a:t>
            </a:r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medium.com/analytics-vidhya/stochastic-gradient-descent-1ab661fabf89</a:t>
            </a:r>
            <a:r>
              <a:rPr lang="en-GB" sz="1000" dirty="0" smtClean="0"/>
              <a:t> 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025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while 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: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compute_gradient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loss_func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, data, W)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# update parameters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 += -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*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Stochastic Gradient Descent. Ever wondered of a problem which… | by Harshit  Dawar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33" y="2074100"/>
            <a:ext cx="5098777" cy="31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Mini-batch gradient descent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76631" y="4150607"/>
            <a:ext cx="10515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while 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80808"/>
                </a:solidFill>
                <a:latin typeface="JetBrains Mono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   batch = </a:t>
            </a:r>
            <a:r>
              <a:rPr lang="en-US" sz="1600" dirty="0" err="1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sample_batch</a:t>
            </a:r>
            <a:r>
              <a:rPr lang="en-US" sz="1600" dirty="0" smtClean="0">
                <a:solidFill>
                  <a:srgbClr val="080808"/>
                </a:solidFill>
                <a:latin typeface="JetBrains Mono"/>
                <a:cs typeface="Arial" pitchFamily="34" charset="0"/>
              </a:rPr>
              <a:t>(data)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compute_gradient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loss_func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, batch, W)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# update parameters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 += -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lr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*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W_gradient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543" y="1749287"/>
            <a:ext cx="1113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Gradient descent is infeasible to compute if we have a large dataset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3000" dirty="0" smtClean="0"/>
              <a:t>Update the weights using a </a:t>
            </a:r>
            <a:r>
              <a:rPr lang="en-GB" sz="3000" b="1" dirty="0" smtClean="0"/>
              <a:t>mini-batch </a:t>
            </a:r>
            <a:r>
              <a:rPr lang="en-GB" sz="3000" dirty="0" smtClean="0"/>
              <a:t>of examples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3000" dirty="0" smtClean="0"/>
              <a:t>Common sizes for the batch: 32, 64, 128</a:t>
            </a:r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6044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Evaluating a model’s performance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0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5413" y="936010"/>
            <a:ext cx="10081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"</a:t>
            </a:r>
            <a:r>
              <a:rPr lang="en-GB" sz="2400" i="1" dirty="0" smtClean="0"/>
              <a:t>Facts </a:t>
            </a:r>
            <a:r>
              <a:rPr lang="en-GB" sz="2400" i="1" dirty="0"/>
              <a:t>are stubborn things, but statistics are more pliable. </a:t>
            </a:r>
            <a:r>
              <a:rPr lang="en-GB" sz="2400" dirty="0"/>
              <a:t>" – Mark Twain</a:t>
            </a:r>
          </a:p>
          <a:p>
            <a:r>
              <a:rPr lang="en-GB" sz="2400" dirty="0"/>
              <a:t>"</a:t>
            </a:r>
            <a:r>
              <a:rPr lang="en-GB" sz="2400" i="1" dirty="0"/>
              <a:t>There are three kinds of lies: lies, damned lies, </a:t>
            </a:r>
            <a:r>
              <a:rPr lang="en-GB" sz="2400" i="1" dirty="0" smtClean="0"/>
              <a:t>and statistics</a:t>
            </a:r>
            <a:r>
              <a:rPr lang="en-GB" sz="2400" i="1" dirty="0"/>
              <a:t>.</a:t>
            </a:r>
            <a:r>
              <a:rPr lang="en-GB" sz="2400" dirty="0"/>
              <a:t> " – popularized by Mark Twain</a:t>
            </a:r>
          </a:p>
          <a:p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1026" name="Picture 2" descr="Mark Twain paid R.I. a visit on Christmas Eve 150 years ago | The Valley  Bree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28" y="2433302"/>
            <a:ext cx="2968487" cy="3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44409" y="5766685"/>
            <a:ext cx="257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Mark Twain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2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True positives (TP)</a:t>
                </a:r>
              </a:p>
              <a:p>
                <a:r>
                  <a:rPr lang="en-GB" dirty="0"/>
                  <a:t>False positives (FP)</a:t>
                </a:r>
              </a:p>
              <a:p>
                <a:r>
                  <a:rPr lang="en-GB" dirty="0"/>
                  <a:t>True negatives (TN)</a:t>
                </a:r>
              </a:p>
              <a:p>
                <a:r>
                  <a:rPr lang="en-GB" dirty="0"/>
                  <a:t>False negatives (FN)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GB" dirty="0"/>
                  <a:t>Accuracy: The </a:t>
                </a:r>
                <a:r>
                  <a:rPr lang="en-GB" dirty="0" err="1"/>
                  <a:t>percent</a:t>
                </a:r>
                <a:r>
                  <a:rPr lang="en-GB" dirty="0"/>
                  <a:t> of </a:t>
                </a:r>
                <a:r>
                  <a:rPr lang="en-GB" dirty="0" smtClean="0"/>
                  <a:t>predictions </a:t>
                </a:r>
                <a:r>
                  <a:rPr lang="en-GB" dirty="0"/>
                  <a:t>that the model got right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𝐴𝐶𝐶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843FF1-4070-44E5-A333-CB0F07C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Image representation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2592267D-2DB1-4337-998F-6161DC763085}"/>
              </a:ext>
            </a:extLst>
          </p:cNvPr>
          <p:cNvGrpSpPr/>
          <p:nvPr/>
        </p:nvGrpSpPr>
        <p:grpSpPr>
          <a:xfrm>
            <a:off x="1041244" y="1120248"/>
            <a:ext cx="3111389" cy="3124127"/>
            <a:chOff x="590104" y="1654873"/>
            <a:chExt cx="3111389" cy="3124127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4034DCE-BF74-4CAB-B729-09144094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3" y="2079000"/>
              <a:ext cx="2700000" cy="270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5782173-E798-460E-A861-63FF04F30528}"/>
                </a:ext>
              </a:extLst>
            </p:cNvPr>
            <p:cNvSpPr txBox="1"/>
            <p:nvPr/>
          </p:nvSpPr>
          <p:spPr>
            <a:xfrm>
              <a:off x="2264337" y="1654873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1971F828-0C3A-4B97-8526-2998C57A9471}"/>
                </a:ext>
              </a:extLst>
            </p:cNvPr>
            <p:cNvSpPr txBox="1"/>
            <p:nvPr/>
          </p:nvSpPr>
          <p:spPr>
            <a:xfrm>
              <a:off x="590104" y="3192133"/>
              <a:ext cx="283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1710B8-18E4-47F4-B909-BA929EAD325D}"/>
              </a:ext>
            </a:extLst>
          </p:cNvPr>
          <p:cNvGrpSpPr/>
          <p:nvPr/>
        </p:nvGrpSpPr>
        <p:grpSpPr>
          <a:xfrm>
            <a:off x="6650294" y="913102"/>
            <a:ext cx="3512408" cy="3908721"/>
            <a:chOff x="4670233" y="1654873"/>
            <a:chExt cx="3512408" cy="3908721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7024E56B-E16D-48FD-A09C-73EF940ECD08}"/>
                </a:ext>
              </a:extLst>
            </p:cNvPr>
            <p:cNvGrpSpPr/>
            <p:nvPr/>
          </p:nvGrpSpPr>
          <p:grpSpPr>
            <a:xfrm>
              <a:off x="5081622" y="1654873"/>
              <a:ext cx="3101019" cy="3485573"/>
              <a:chOff x="4157891" y="1414109"/>
              <a:chExt cx="3101019" cy="348557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97D14B6A-6C5F-464A-8358-3B7F9846CA21}"/>
                  </a:ext>
                </a:extLst>
              </p:cNvPr>
              <p:cNvGrpSpPr/>
              <p:nvPr/>
            </p:nvGrpSpPr>
            <p:grpSpPr>
              <a:xfrm>
                <a:off x="5458910" y="1826956"/>
                <a:ext cx="1800000" cy="1800000"/>
                <a:chOff x="4184573" y="5053040"/>
                <a:chExt cx="1440000" cy="144000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="" xmlns:a16="http://schemas.microsoft.com/office/drawing/2014/main" id="{C91CF540-6FF5-4E03-A3B5-44311689D9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5053040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="" xmlns:a16="http://schemas.microsoft.com/office/drawing/2014/main" id="{3F7A93A2-09B1-4654-BA0E-9A4080B30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5053040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7876148D-6DEA-4DAC-BC70-7C41ACA854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4433" y="2283319"/>
                <a:ext cx="1800000" cy="1800000"/>
                <a:chOff x="4184573" y="3160692"/>
                <a:chExt cx="1440000" cy="14400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="" xmlns:a16="http://schemas.microsoft.com/office/drawing/2014/main" id="{94413A91-DED0-46C9-93D1-E20EC271A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3160692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="" xmlns:a16="http://schemas.microsoft.com/office/drawing/2014/main" id="{7BFFEF7C-D520-46F1-B9AF-A6B95D346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3160692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700E10C1-EBBB-4A85-9C90-F2D852371AA0}"/>
                  </a:ext>
                </a:extLst>
              </p:cNvPr>
              <p:cNvGrpSpPr/>
              <p:nvPr/>
            </p:nvGrpSpPr>
            <p:grpSpPr>
              <a:xfrm>
                <a:off x="4157891" y="3099682"/>
                <a:ext cx="1800000" cy="1800000"/>
                <a:chOff x="4184573" y="1268344"/>
                <a:chExt cx="1800000" cy="180000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="" xmlns:a16="http://schemas.microsoft.com/office/drawing/2014/main" id="{8050CEF2-F896-496D-AB90-43121896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1268344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="" xmlns:a16="http://schemas.microsoft.com/office/drawing/2014/main" id="{FEA2BC4F-5F85-4A0D-818C-92F2CF59E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573" y="1268344"/>
                  <a:ext cx="1800000" cy="18000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365FADA-350C-4A4B-A775-076F8AC32734}"/>
                  </a:ext>
                </a:extLst>
              </p:cNvPr>
              <p:cNvSpPr txBox="1"/>
              <p:nvPr/>
            </p:nvSpPr>
            <p:spPr>
              <a:xfrm>
                <a:off x="4157891" y="2766703"/>
                <a:ext cx="499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/>
                  <a:t>red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1C1F963B-9810-486E-9FBC-B5154B2BC63F}"/>
                  </a:ext>
                </a:extLst>
              </p:cNvPr>
              <p:cNvSpPr txBox="1"/>
              <p:nvPr/>
            </p:nvSpPr>
            <p:spPr>
              <a:xfrm>
                <a:off x="4744433" y="1947202"/>
                <a:ext cx="723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/>
                  <a:t>green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A228F9AE-4DB7-415C-8482-500062334440}"/>
                  </a:ext>
                </a:extLst>
              </p:cNvPr>
              <p:cNvSpPr txBox="1"/>
              <p:nvPr/>
            </p:nvSpPr>
            <p:spPr>
              <a:xfrm>
                <a:off x="5413536" y="141410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/>
                  <a:t>blue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0ABB12D-CF41-457E-933D-1BBA2EB980AA}"/>
                </a:ext>
              </a:extLst>
            </p:cNvPr>
            <p:cNvSpPr txBox="1"/>
            <p:nvPr/>
          </p:nvSpPr>
          <p:spPr>
            <a:xfrm>
              <a:off x="5746224" y="519426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3A9E4D96-D720-4413-8D97-351F0D844050}"/>
                </a:ext>
              </a:extLst>
            </p:cNvPr>
            <p:cNvSpPr txBox="1"/>
            <p:nvPr/>
          </p:nvSpPr>
          <p:spPr>
            <a:xfrm>
              <a:off x="4670233" y="4139417"/>
              <a:ext cx="283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</p:grpSp>
      <p:graphicFrame>
        <p:nvGraphicFramePr>
          <p:cNvPr id="43" name="Table 43">
            <a:extLst>
              <a:ext uri="{FF2B5EF4-FFF2-40B4-BE49-F238E27FC236}">
                <a16:creationId xmlns="" xmlns:a16="http://schemas.microsoft.com/office/drawing/2014/main" id="{6DAB413F-16D1-45AD-B579-B72DCE18D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75523"/>
              </p:ext>
            </p:extLst>
          </p:nvPr>
        </p:nvGraphicFramePr>
        <p:xfrm>
          <a:off x="4030853" y="5504122"/>
          <a:ext cx="360000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47796668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7198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2985309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752555187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63821243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20666446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054110589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53746106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99884904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……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0646808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1D26634-7752-4063-816C-93FB51A9160D}"/>
              </a:ext>
            </a:extLst>
          </p:cNvPr>
          <p:cNvSpPr txBox="1"/>
          <p:nvPr/>
        </p:nvSpPr>
        <p:spPr>
          <a:xfrm>
            <a:off x="4271901" y="6064847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w*h*3 values between [0, 255]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5788555" y="1428650"/>
            <a:ext cx="246491" cy="72595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9796008" y="4750508"/>
            <a:ext cx="168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Flatten the image to a 1D array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287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True positives (TP)</a:t>
                </a:r>
              </a:p>
              <a:p>
                <a:r>
                  <a:rPr lang="en-GB" dirty="0"/>
                  <a:t>False positives (FP)</a:t>
                </a:r>
              </a:p>
              <a:p>
                <a:r>
                  <a:rPr lang="en-GB" dirty="0"/>
                  <a:t>True negatives (TN)</a:t>
                </a:r>
              </a:p>
              <a:p>
                <a:r>
                  <a:rPr lang="en-GB" dirty="0"/>
                  <a:t>False negatives (FN)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GB" dirty="0"/>
                  <a:t>Accuracy: The </a:t>
                </a:r>
                <a:r>
                  <a:rPr lang="en-GB" dirty="0" err="1"/>
                  <a:t>percent</a:t>
                </a:r>
                <a:r>
                  <a:rPr lang="en-GB" dirty="0"/>
                  <a:t> of </a:t>
                </a:r>
                <a:r>
                  <a:rPr lang="en-GB" dirty="0" smtClean="0"/>
                  <a:t>predictions </a:t>
                </a:r>
                <a:r>
                  <a:rPr lang="en-GB" dirty="0"/>
                  <a:t>that the model got right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GB" b="1" dirty="0">
                    <a:solidFill>
                      <a:srgbClr val="FF0000"/>
                    </a:solidFill>
                  </a:rPr>
                  <a:t>Accuracy will yield misleading results if the data set is unbalanced!!!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𝐴𝐶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 number line from 0 to 1.0 on which 30 examples have been placed.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boy who cried wolf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" y="1881395"/>
            <a:ext cx="104013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4786" y="6583680"/>
            <a:ext cx="5694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developers.google.com/machine-learning/crash-course/classification/true-false-positive-negative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33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DDDDB-2355-4444-81A2-FB4B37E4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7" y="2011680"/>
            <a:ext cx="10328427" cy="298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6989" y="6063918"/>
            <a:ext cx="3470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https://en.wikipedia.org/wiki/Confusion_matrix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2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metrics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3820" y="648833"/>
            <a:ext cx="3545618" cy="1776316"/>
          </a:xfrm>
        </p:spPr>
        <p:txBody>
          <a:bodyPr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 The relevance of </a:t>
            </a:r>
            <a:r>
              <a:rPr lang="en-GB" sz="2000" dirty="0" smtClean="0"/>
              <a:t>TP, FP, TN, FN will </a:t>
            </a:r>
            <a:r>
              <a:rPr lang="en-GB" sz="2000" dirty="0"/>
              <a:t>depend on the purpose of the classifier and motivate the choice of metric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2" y="1133711"/>
            <a:ext cx="7755389" cy="3825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431" y="6416703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www.nature.com/articles/nmeth.3945</a:t>
            </a:r>
            <a:r>
              <a:rPr lang="en-GB" sz="1000" dirty="0" smtClean="0"/>
              <a:t> </a:t>
            </a:r>
            <a:endParaRPr lang="en-GB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71316" y="2431111"/>
                <a:ext cx="2861104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𝑎𝑐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316" y="2431111"/>
                <a:ext cx="2861104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71316" y="4098928"/>
                <a:ext cx="1700594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𝑝𝑟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1" i="1" smtClean="0">
                              <a:latin typeface="Cambria Math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316" y="4098928"/>
                <a:ext cx="1700594" cy="615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1316" y="3220940"/>
                <a:ext cx="2235035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𝑟𝑐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𝑠𝑛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1" i="1" smtClean="0">
                              <a:latin typeface="Cambria Math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316" y="3220940"/>
                <a:ext cx="2235035" cy="6154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71316" y="4870934"/>
                <a:ext cx="2972352" cy="613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𝑝𝑟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𝑟𝑐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𝑝𝑟</m:t>
                          </m:r>
                          <m:r>
                            <a:rPr lang="en-GB" i="1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𝑟𝑐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316" y="4870934"/>
                <a:ext cx="2972352" cy="61337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71316" y="5659283"/>
                <a:ext cx="3740383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=2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𝑝𝑟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𝑟𝑐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𝑝𝑟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 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𝑟𝑐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2 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316" y="5659283"/>
                <a:ext cx="3740383" cy="65941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01432" y="4549348"/>
            <a:ext cx="7415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 </a:t>
            </a:r>
            <a:r>
              <a:rPr lang="en-GB" sz="1000" dirty="0"/>
              <a:t>observations that do not contribute to the corresponding metric are struck through with a red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28892" y="5532015"/>
                <a:ext cx="5985165" cy="727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𝑀𝐶𝐶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𝜙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−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𝐹𝑁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𝐹𝑃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)(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𝐹𝑁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)(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𝑇𝑁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𝐹𝑃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)(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𝑇𝑁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𝐹𝑁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92" y="5532015"/>
                <a:ext cx="5985165" cy="7271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2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Precision vs. recall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i="1" dirty="0" smtClean="0"/>
              <a:t>Precision</a:t>
            </a:r>
            <a:r>
              <a:rPr lang="en-GB" dirty="0" smtClean="0"/>
              <a:t>: spam detection, predict when to launch a satellite,  pregnancy tests etc.</a:t>
            </a:r>
          </a:p>
          <a:p>
            <a:pPr fontAlgn="base"/>
            <a:r>
              <a:rPr lang="en-GB" i="1" dirty="0" smtClean="0"/>
              <a:t>Recall</a:t>
            </a:r>
            <a:r>
              <a:rPr lang="en-GB" dirty="0" smtClean="0"/>
              <a:t>: airport security (make sure that every suspicions event is investigated), cancer prediction, detecting credit card frauds etc.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BEB50-FBCC-4276-9060-1C1F5170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Precision, Recall,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46F96EC5-482D-475B-8CA9-7D9B242B2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Accuracy </a:t>
                </a:r>
              </a:p>
              <a:p>
                <a:pPr lvl="1"/>
                <a:r>
                  <a:rPr lang="en-GB" dirty="0"/>
                  <a:t>The </a:t>
                </a:r>
                <a:r>
                  <a:rPr lang="en-GB" dirty="0" err="1"/>
                  <a:t>percent</a:t>
                </a:r>
                <a:r>
                  <a:rPr lang="en-GB" dirty="0"/>
                  <a:t> of prediction that the model got right</a:t>
                </a:r>
              </a:p>
              <a:p>
                <a:r>
                  <a:rPr lang="en-GB" dirty="0"/>
                  <a:t>Precisi</a:t>
                </a:r>
                <a:r>
                  <a:rPr lang="en-GB" b="1" dirty="0"/>
                  <a:t>on</a:t>
                </a:r>
              </a:p>
              <a:p>
                <a:pPr lvl="1"/>
                <a:r>
                  <a:rPr lang="en-GB" dirty="0"/>
                  <a:t>The ability of a model to identity </a:t>
                </a:r>
                <a:r>
                  <a:rPr lang="en-GB" b="1" dirty="0"/>
                  <a:t>only </a:t>
                </a:r>
                <a:r>
                  <a:rPr lang="en-GB" dirty="0"/>
                  <a:t>relevant instances</a:t>
                </a:r>
                <a:endParaRPr lang="en-GB" b="1" dirty="0"/>
              </a:p>
              <a:p>
                <a:r>
                  <a:rPr lang="en-GB" dirty="0"/>
                  <a:t>Rec</a:t>
                </a:r>
                <a:r>
                  <a:rPr lang="en-GB" b="1" dirty="0"/>
                  <a:t>all</a:t>
                </a:r>
              </a:p>
              <a:p>
                <a:pPr lvl="1"/>
                <a:r>
                  <a:rPr lang="en-GB" dirty="0"/>
                  <a:t>The ability of a model to identify </a:t>
                </a:r>
                <a:r>
                  <a:rPr lang="en-GB" b="1" dirty="0"/>
                  <a:t>all</a:t>
                </a:r>
                <a:r>
                  <a:rPr lang="en-GB" dirty="0"/>
                  <a:t> relevant instances</a:t>
                </a:r>
              </a:p>
              <a:p>
                <a:r>
                  <a:rPr lang="en-GB" dirty="0"/>
                  <a:t>F1 score</a:t>
                </a:r>
              </a:p>
              <a:p>
                <a:pPr lvl="1"/>
                <a:r>
                  <a:rPr lang="en-GB" dirty="0"/>
                  <a:t>Harmonic mean between precision and recall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F96EC5-482D-475B-8CA9-7D9B242B2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3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Precision vs. recall</a:t>
            </a:r>
            <a:endParaRPr lang="en-GB" dirty="0"/>
          </a:p>
        </p:txBody>
      </p:sp>
      <p:sp>
        <p:nvSpPr>
          <p:cNvPr id="4" name="AutoShape 2" descr="A number line from 0 to 1.0 on which 30 examples have been placed.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8" y="2818586"/>
            <a:ext cx="895773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16706" y="3200106"/>
            <a:ext cx="1440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0.8</a:t>
            </a:r>
          </a:p>
          <a:p>
            <a:r>
              <a:rPr lang="en-GB" dirty="0" smtClean="0"/>
              <a:t>Recall: 0.73</a:t>
            </a:r>
          </a:p>
          <a:p>
            <a:r>
              <a:rPr lang="en-GB" dirty="0" smtClean="0"/>
              <a:t>FPR: 0.105</a:t>
            </a:r>
            <a:endParaRPr lang="en-GB" dirty="0"/>
          </a:p>
        </p:txBody>
      </p:sp>
      <p:sp>
        <p:nvSpPr>
          <p:cNvPr id="6" name="AutoShape 5" descr="Same set of examples, but with the classification threshold increased slightly. 2 of the 30 examples have been reclassified.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" y="1321011"/>
            <a:ext cx="90170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16706" y="1933716"/>
            <a:ext cx="1557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0.88</a:t>
            </a:r>
          </a:p>
          <a:p>
            <a:r>
              <a:rPr lang="en-GB" dirty="0" smtClean="0"/>
              <a:t>Recall: 0.64</a:t>
            </a:r>
          </a:p>
          <a:p>
            <a:r>
              <a:rPr lang="en-GB" dirty="0" smtClean="0"/>
              <a:t>FPR: 0.05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" y="4349326"/>
            <a:ext cx="8966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816706" y="4869160"/>
            <a:ext cx="1557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0.75</a:t>
            </a:r>
          </a:p>
          <a:p>
            <a:r>
              <a:rPr lang="en-GB" dirty="0" smtClean="0"/>
              <a:t>Recall: 0.82</a:t>
            </a:r>
          </a:p>
          <a:p>
            <a:r>
              <a:rPr lang="en-GB" dirty="0" smtClean="0"/>
              <a:t>FPR: 0.157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50101" y="6412687"/>
            <a:ext cx="5290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5"/>
              </a:rPr>
              <a:t>https://</a:t>
            </a:r>
            <a:r>
              <a:rPr lang="en-GB" sz="1000" dirty="0" smtClean="0">
                <a:hlinkClick r:id="rId5"/>
              </a:rPr>
              <a:t>developers.google.com/machine-learning/crash-course/classification/precision-and-recall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953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Shows the performance of a classifier at different classification thresholds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4254" y="3078900"/>
            <a:ext cx="3975153" cy="2976174"/>
            <a:chOff x="1532021" y="3448232"/>
            <a:chExt cx="3975153" cy="2976174"/>
          </a:xfrm>
        </p:grpSpPr>
        <p:grpSp>
          <p:nvGrpSpPr>
            <p:cNvPr id="8" name="Group 7"/>
            <p:cNvGrpSpPr/>
            <p:nvPr/>
          </p:nvGrpSpPr>
          <p:grpSpPr>
            <a:xfrm>
              <a:off x="2072553" y="3632900"/>
              <a:ext cx="2807368" cy="2430379"/>
              <a:chOff x="2101516" y="3064042"/>
              <a:chExt cx="2807368" cy="2430379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101516" y="5494421"/>
                <a:ext cx="280736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2101516" y="3064042"/>
                <a:ext cx="0" cy="24303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1532021" y="344823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TPR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3053" y="605507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FPR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94359" y="2477868"/>
            <a:ext cx="399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 Rate (1- specificity) – x axis</a:t>
            </a:r>
          </a:p>
          <a:p>
            <a:r>
              <a:rPr lang="en-GB" dirty="0"/>
              <a:t>True Positive Rate (sensitivity) – y axis</a:t>
            </a:r>
          </a:p>
        </p:txBody>
      </p:sp>
      <p:pic>
        <p:nvPicPr>
          <p:cNvPr id="2050" name="Picture 2" descr="Visual Guide to the Confusion Matrix | by MLee | Towards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6" t="22980" r="31403" b="11648"/>
          <a:stretch/>
        </p:blipFill>
        <p:spPr bwMode="auto">
          <a:xfrm>
            <a:off x="7886680" y="3180521"/>
            <a:ext cx="2214594" cy="22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72353" y="5439584"/>
                <a:ext cx="1893019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𝑇𝑃𝑅</m:t>
                      </m:r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𝑇𝑃</m:t>
                          </m:r>
                          <m:r>
                            <a:rPr lang="en-GB" i="1">
                              <a:latin typeface="Cambria Math"/>
                            </a:rPr>
                            <m:t>+</m:t>
                          </m:r>
                          <m:r>
                            <a:rPr lang="en-GB" b="0" i="1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353" y="5439584"/>
                <a:ext cx="1893019" cy="6154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286290" y="5449752"/>
                <a:ext cx="1905073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𝐹𝑃𝑅</m:t>
                      </m:r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i="1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290" y="5449752"/>
                <a:ext cx="1905073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7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43" y="1942437"/>
            <a:ext cx="6968565" cy="392562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0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6" y="1754211"/>
            <a:ext cx="7599104" cy="4280829"/>
          </a:xfrm>
        </p:spPr>
      </p:pic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1336"/>
                <a:ext cx="10515600" cy="4842343"/>
              </a:xfrm>
            </p:spPr>
            <p:txBody>
              <a:bodyPr/>
              <a:lstStyle/>
              <a:p>
                <a:r>
                  <a:rPr lang="en-GB" dirty="0" smtClean="0"/>
                  <a:t>Define a function which maps image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to class scores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1336"/>
                <a:ext cx="10515600" cy="4842343"/>
              </a:xfrm>
              <a:blipFill rotWithShape="1">
                <a:blip r:embed="rId2"/>
                <a:stretch>
                  <a:fillRect l="-1043" t="-2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411110" y="244518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10" y="2445187"/>
                <a:ext cx="4993420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424654" y="2937630"/>
            <a:ext cx="469127" cy="38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0509" y="3395207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056127" y="332364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bias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943352" y="2937630"/>
            <a:ext cx="336867" cy="336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0" y="2050691"/>
            <a:ext cx="86391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1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Shows the performance of a classifier at different classification thresholds</a:t>
            </a:r>
          </a:p>
        </p:txBody>
      </p:sp>
      <p:pic>
        <p:nvPicPr>
          <p:cNvPr id="6146" name="Picture 2" descr="ROC Analysis - ML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00" y="2975644"/>
            <a:ext cx="3306495" cy="30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772353" y="5439584"/>
                <a:ext cx="1893019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𝑇𝑃𝑅</m:t>
                      </m:r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𝑇𝑃</m:t>
                          </m:r>
                          <m:r>
                            <a:rPr lang="en-GB" i="1">
                              <a:latin typeface="Cambria Math"/>
                            </a:rPr>
                            <m:t>+</m:t>
                          </m:r>
                          <m:r>
                            <a:rPr lang="en-GB" b="0" i="1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353" y="5439584"/>
                <a:ext cx="1893019" cy="6154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286290" y="5449752"/>
                <a:ext cx="1905073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𝐹𝑃𝑅</m:t>
                      </m:r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i="1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290" y="5449752"/>
                <a:ext cx="1905073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6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Area under the curve</a:t>
            </a:r>
            <a:br>
              <a:rPr lang="en-GB" dirty="0"/>
            </a:br>
            <a:r>
              <a:rPr lang="en-GB" dirty="0"/>
              <a:t>AUC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Measures the entire two-dimensional area underneath the entire ROC curve</a:t>
            </a:r>
          </a:p>
          <a:p>
            <a:r>
              <a:rPr lang="en-GB" dirty="0"/>
              <a:t>Makes it easier to compare one ROC curve to another one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202" y="4631924"/>
            <a:ext cx="8400799" cy="132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3789040"/>
            <a:ext cx="3863383" cy="296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4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7834C-D140-4C94-92A1-D8B6235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</a:t>
            </a:r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02A204-74FD-4ABA-A726-3423CE70D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3200" dirty="0"/>
              <a:t>Loss </a:t>
            </a:r>
            <a:r>
              <a:rPr lang="en-GB" sz="3200" dirty="0" smtClean="0"/>
              <a:t>functions (Andrew Ng`s great explanations):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://www.youtube.com/watch?v=LLux1SW--</a:t>
            </a:r>
            <a:r>
              <a:rPr lang="en-GB" dirty="0" smtClean="0">
                <a:hlinkClick r:id="rId2"/>
              </a:rPr>
              <a:t>oM</a:t>
            </a:r>
          </a:p>
          <a:p>
            <a:pPr marL="685800" lvl="2">
              <a:spcBef>
                <a:spcPts val="1000"/>
              </a:spcBef>
            </a:pPr>
            <a:r>
              <a:rPr lang="en-GB" dirty="0">
                <a:hlinkClick r:id="rId2"/>
              </a:rPr>
              <a:t>https://www.youtube.com/watch?v=ueO_Ph0Pyqk</a:t>
            </a:r>
          </a:p>
          <a:p>
            <a:r>
              <a:rPr lang="en-GB" dirty="0" smtClean="0">
                <a:hlinkClick r:id="rId2"/>
              </a:rPr>
              <a:t>www.coursera.org</a:t>
            </a:r>
            <a:r>
              <a:rPr lang="en-GB" dirty="0" smtClean="0"/>
              <a:t>  </a:t>
            </a:r>
            <a:r>
              <a:rPr lang="en-GB" dirty="0"/>
              <a:t>– Deep Learning specialization: Neural Networks and Deep Learning (week 1 and 2</a:t>
            </a:r>
            <a:r>
              <a:rPr lang="en-GB" dirty="0" smtClean="0"/>
              <a:t>)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://cs231n.github.io/linear-classify/#</a:t>
            </a:r>
            <a:r>
              <a:rPr lang="en-GB" dirty="0" smtClean="0">
                <a:hlinkClick r:id="rId3"/>
              </a:rPr>
              <a:t>intro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93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4508389" y="3218517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89" y="3218517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49591" y="223034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86200" y="3818414"/>
          <a:ext cx="4419600" cy="365760"/>
        </p:xfrm>
        <a:graphic>
          <a:graphicData uri="http://schemas.openxmlformats.org/drawingml/2006/table">
            <a:tbl>
              <a:tblPr/>
              <a:tblGrid>
                <a:gridCol w="4419600"/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GB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051646" y="317235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 smtClean="0"/>
              <a:t>f:</a:t>
            </a:r>
            <a:r>
              <a:rPr lang="en-GB" sz="3200" i="1" dirty="0" smtClean="0">
                <a:latin typeface="verdana"/>
              </a:rPr>
              <a:t> </a:t>
            </a:r>
            <a:r>
              <a:rPr lang="en-GB" sz="3200" i="1" dirty="0" smtClean="0"/>
              <a:t>ℝ</a:t>
            </a:r>
            <a:r>
              <a:rPr lang="en-GB" sz="3200" i="1" baseline="30000" dirty="0" smtClean="0"/>
              <a:t>D </a:t>
            </a:r>
            <a:r>
              <a:rPr lang="en-GB" sz="3200" i="1" dirty="0" smtClean="0"/>
              <a:t>→ ℝ</a:t>
            </a:r>
            <a:r>
              <a:rPr lang="en-GB" sz="3200" i="1" baseline="30000" dirty="0" smtClean="0"/>
              <a:t>N </a:t>
            </a:r>
            <a:r>
              <a:rPr lang="en-GB" sz="3200" i="1" dirty="0" smtClean="0"/>
              <a:t> 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8190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336"/>
            <a:ext cx="10515600" cy="484234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CIFAR 10 example: </a:t>
            </a:r>
          </a:p>
          <a:p>
            <a:pPr lvl="1"/>
            <a:r>
              <a:rPr lang="en-GB" dirty="0" smtClean="0"/>
              <a:t>3 channel images, 32x32 pixels, x</a:t>
            </a:r>
            <a:r>
              <a:rPr lang="en-GB" baseline="-25000" dirty="0" smtClean="0"/>
              <a:t>i </a:t>
            </a:r>
            <a:r>
              <a:rPr lang="en-GB" dirty="0" smtClean="0"/>
              <a:t> size [1 x 3072] </a:t>
            </a:r>
          </a:p>
          <a:p>
            <a:pPr lvl="1"/>
            <a:r>
              <a:rPr lang="en-GB" dirty="0" smtClean="0"/>
              <a:t>N = 10 class scores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034DCE-BF74-4CAB-B729-09144094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3929765"/>
            <a:ext cx="1739516" cy="1739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89B8447-D000-4F2A-973F-4ADEC2FFB9BE}"/>
                  </a:ext>
                </a:extLst>
              </p:cNvPr>
              <p:cNvSpPr txBox="1"/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/>
                            </a:rPr>
                            <m:t>= 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9B8447-D000-4F2A-973F-4ADEC2FF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80" y="3280073"/>
                <a:ext cx="499342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Classifier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  <m:r>
                            <a:rPr lang="en-GB" i="1">
                              <a:latin typeface="Cambria Math"/>
                            </a:rPr>
                            <m:t>, </m:t>
                          </m:r>
                          <m:r>
                            <a:rPr lang="en-GB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01" y="4235207"/>
                <a:ext cx="242257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3665551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74227" y="4558372"/>
            <a:ext cx="691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04243" y="437370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class scores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40793" y="591398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 = 32x32x3 = 3072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501809" y="49836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 = 10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165991" y="225021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sz="1400" baseline="-25000" dirty="0" smtClean="0"/>
              <a:t>i</a:t>
            </a:r>
            <a:r>
              <a:rPr lang="en-GB" dirty="0" smtClean="0"/>
              <a:t> </a:t>
            </a:r>
            <a:r>
              <a:rPr lang="en-GB" dirty="0" smtClean="0">
                <a:latin typeface="verdana"/>
              </a:rPr>
              <a:t>∈ </a:t>
            </a:r>
            <a:r>
              <a:rPr lang="en-GB" dirty="0" smtClean="0"/>
              <a:t>ℝ</a:t>
            </a:r>
            <a:r>
              <a:rPr lang="en-GB" baseline="30000" dirty="0" smtClean="0"/>
              <a:t>D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264564" y="340318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f:</a:t>
            </a:r>
            <a:r>
              <a:rPr lang="en-GB" i="1" dirty="0" smtClean="0">
                <a:latin typeface="verdana"/>
              </a:rPr>
              <a:t> </a:t>
            </a:r>
            <a:r>
              <a:rPr lang="en-GB" i="1" dirty="0" smtClean="0"/>
              <a:t>ℝ</a:t>
            </a:r>
            <a:r>
              <a:rPr lang="en-GB" i="1" baseline="30000" dirty="0" smtClean="0"/>
              <a:t>D </a:t>
            </a:r>
            <a:r>
              <a:rPr lang="en-GB" i="1" dirty="0" smtClean="0"/>
              <a:t>→ ℝ</a:t>
            </a:r>
            <a:r>
              <a:rPr lang="en-GB" i="1" baseline="30000" dirty="0" smtClean="0"/>
              <a:t>N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68185" y="3901558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[1 x 3072 ]</a:t>
            </a:r>
            <a:endParaRPr lang="en-GB" sz="1100" dirty="0"/>
          </a:p>
        </p:txBody>
      </p:sp>
      <p:sp>
        <p:nvSpPr>
          <p:cNvPr id="10" name="Rectangle 9"/>
          <p:cNvSpPr/>
          <p:nvPr/>
        </p:nvSpPr>
        <p:spPr>
          <a:xfrm>
            <a:off x="6357066" y="3343439"/>
            <a:ext cx="413468" cy="492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31794" y="3031333"/>
            <a:ext cx="829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[1 x D]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074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BF59EB4D2924581C40B3094EF518B" ma:contentTypeVersion="4" ma:contentTypeDescription="Create a new document." ma:contentTypeScope="" ma:versionID="bef87cd28674b57dc98e9eed4d8ea314">
  <xsd:schema xmlns:xsd="http://www.w3.org/2001/XMLSchema" xmlns:xs="http://www.w3.org/2001/XMLSchema" xmlns:p="http://schemas.microsoft.com/office/2006/metadata/properties" xmlns:ns2="16638b3b-f58c-4310-89a4-424100c27dbc" targetNamespace="http://schemas.microsoft.com/office/2006/metadata/properties" ma:root="true" ma:fieldsID="47ac6d4800322f9a1cc9a270c2fd56dd" ns2:_="">
    <xsd:import namespace="16638b3b-f58c-4310-89a4-424100c27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38b3b-f58c-4310-89a4-424100c27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533318-77B3-4888-A03C-890499C4AC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D241A-11D3-495F-B224-D20072F50A2C}">
  <ds:schemaRefs>
    <ds:schemaRef ds:uri="http://purl.org/dc/elements/1.1/"/>
    <ds:schemaRef ds:uri="f0a105fb-6ec1-46f4-b0d3-e2f65a418c3b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1ca9128-19ad-4f09-823b-7161270bfe4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7E3FA09-5D24-4B16-A511-3081C7DCF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38b3b-f58c-4310-89a4-424100c27d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4399</Words>
  <Application>Microsoft Office PowerPoint</Application>
  <PresentationFormat>Custom</PresentationFormat>
  <Paragraphs>664</Paragraphs>
  <Slides>73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Document</vt:lpstr>
      <vt:lpstr>Computer vision and deep learning</vt:lpstr>
      <vt:lpstr>Image classification I</vt:lpstr>
      <vt:lpstr>Image classification II</vt:lpstr>
      <vt:lpstr>Classification challenges</vt:lpstr>
      <vt:lpstr>Linear classification</vt:lpstr>
      <vt:lpstr>Image representation</vt:lpstr>
      <vt:lpstr>Linear classification</vt:lpstr>
      <vt:lpstr>Linear classification</vt:lpstr>
      <vt:lpstr>Linear classification</vt:lpstr>
      <vt:lpstr>Linear classification</vt:lpstr>
      <vt:lpstr>Linear classification</vt:lpstr>
      <vt:lpstr>Linear classification - simplified example</vt:lpstr>
      <vt:lpstr>Linear classification - simplified example</vt:lpstr>
      <vt:lpstr>Linear classification – visual interpretation</vt:lpstr>
      <vt:lpstr>Linear classification – geometric interpretation</vt:lpstr>
      <vt:lpstr>Linear classification – implementation hints The bias trick</vt:lpstr>
      <vt:lpstr>Linear classification – implementation hints The bias trick</vt:lpstr>
      <vt:lpstr>Linear classification</vt:lpstr>
      <vt:lpstr>Next steps</vt:lpstr>
      <vt:lpstr>Loss function</vt:lpstr>
      <vt:lpstr>Example – hinge loss or SVM loss</vt:lpstr>
      <vt:lpstr>Example – hinge loss or SVM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Example – hinge loss</vt:lpstr>
      <vt:lpstr>Hinge loss</vt:lpstr>
      <vt:lpstr>Hinge loss</vt:lpstr>
      <vt:lpstr>Hinge loss</vt:lpstr>
      <vt:lpstr>Regularization</vt:lpstr>
      <vt:lpstr>Regularization</vt:lpstr>
      <vt:lpstr>Regularization</vt:lpstr>
      <vt:lpstr>Regularization L2 regularization</vt:lpstr>
      <vt:lpstr>Regularization L2 regularization</vt:lpstr>
      <vt:lpstr>Regularization L1 regularization</vt:lpstr>
      <vt:lpstr>Regularization L1 regularization</vt:lpstr>
      <vt:lpstr>Example – softmax classifier</vt:lpstr>
      <vt:lpstr>Example – softmax classifier</vt:lpstr>
      <vt:lpstr>Example – softmax classifier</vt:lpstr>
      <vt:lpstr>Example – softmax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</vt:lpstr>
      <vt:lpstr>PowerPoint Presentation</vt:lpstr>
      <vt:lpstr>Follow the slope</vt:lpstr>
      <vt:lpstr>Follow the slope</vt:lpstr>
      <vt:lpstr>Gradient descent</vt:lpstr>
      <vt:lpstr>Mini-batch gradient descent</vt:lpstr>
      <vt:lpstr>Evaluating a model’s performance</vt:lpstr>
      <vt:lpstr>PowerPoint Presentation</vt:lpstr>
      <vt:lpstr>Evaluation metrics</vt:lpstr>
      <vt:lpstr>Evaluation metrics</vt:lpstr>
      <vt:lpstr>The boy who cried wolf</vt:lpstr>
      <vt:lpstr>Confusion matrix</vt:lpstr>
      <vt:lpstr>Classification metrics </vt:lpstr>
      <vt:lpstr>Precision vs. recall</vt:lpstr>
      <vt:lpstr>Precision, Recall, F1 score</vt:lpstr>
      <vt:lpstr>Precision vs. recall</vt:lpstr>
      <vt:lpstr>Receiver Operating characteristic curve ROC curve</vt:lpstr>
      <vt:lpstr>Receiver Operating characteristic curve ROC curve</vt:lpstr>
      <vt:lpstr>Receiver Operating characteristic curve ROC curve</vt:lpstr>
      <vt:lpstr>Receiver Operating characteristic curve ROC curve</vt:lpstr>
      <vt:lpstr>Receiver Operating characteristic curve ROC curve</vt:lpstr>
      <vt:lpstr>Area under the curve AUC</vt:lpstr>
      <vt:lpstr>Recommended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borza_diana@yahoo.com</dc:creator>
  <cp:lastModifiedBy>diana</cp:lastModifiedBy>
  <cp:revision>216</cp:revision>
  <dcterms:created xsi:type="dcterms:W3CDTF">2020-09-25T07:57:42Z</dcterms:created>
  <dcterms:modified xsi:type="dcterms:W3CDTF">2023-10-26T14:10:01Z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0x01010073EBF59EB4D2924581C40B3094EF518B</vt:lpwstr>
  </property>
</Properties>
</file>